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  <p:sldMasterId id="2147483762" r:id="rId2"/>
  </p:sldMasterIdLst>
  <p:notesMasterIdLst>
    <p:notesMasterId r:id="rId42"/>
  </p:notesMasterIdLst>
  <p:sldIdLst>
    <p:sldId id="361" r:id="rId3"/>
    <p:sldId id="365" r:id="rId4"/>
    <p:sldId id="406" r:id="rId5"/>
    <p:sldId id="364" r:id="rId6"/>
    <p:sldId id="408" r:id="rId7"/>
    <p:sldId id="369" r:id="rId8"/>
    <p:sldId id="407" r:id="rId9"/>
    <p:sldId id="409" r:id="rId10"/>
    <p:sldId id="410" r:id="rId11"/>
    <p:sldId id="411" r:id="rId12"/>
    <p:sldId id="412" r:id="rId13"/>
    <p:sldId id="413" r:id="rId14"/>
    <p:sldId id="414" r:id="rId15"/>
    <p:sldId id="415" r:id="rId16"/>
    <p:sldId id="329" r:id="rId17"/>
    <p:sldId id="330" r:id="rId18"/>
    <p:sldId id="331" r:id="rId19"/>
    <p:sldId id="394" r:id="rId20"/>
    <p:sldId id="396" r:id="rId21"/>
    <p:sldId id="398" r:id="rId22"/>
    <p:sldId id="401" r:id="rId23"/>
    <p:sldId id="402" r:id="rId24"/>
    <p:sldId id="404" r:id="rId25"/>
    <p:sldId id="405" r:id="rId26"/>
    <p:sldId id="384" r:id="rId27"/>
    <p:sldId id="385" r:id="rId28"/>
    <p:sldId id="353" r:id="rId29"/>
    <p:sldId id="354" r:id="rId30"/>
    <p:sldId id="355" r:id="rId31"/>
    <p:sldId id="356" r:id="rId32"/>
    <p:sldId id="357" r:id="rId33"/>
    <p:sldId id="358" r:id="rId34"/>
    <p:sldId id="359" r:id="rId35"/>
    <p:sldId id="334" r:id="rId36"/>
    <p:sldId id="335" r:id="rId37"/>
    <p:sldId id="336" r:id="rId38"/>
    <p:sldId id="337" r:id="rId39"/>
    <p:sldId id="338" r:id="rId40"/>
    <p:sldId id="382" r:id="rId41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현재 버전 자료" id="{30BD155C-DB90-48FF-9026-F7E13E94958D}">
          <p14:sldIdLst>
            <p14:sldId id="361"/>
            <p14:sldId id="365"/>
          </p14:sldIdLst>
        </p14:section>
        <p14:section name="모티브 게임 설명" id="{D35AD318-7284-4AEE-8243-FE129809CBB3}">
          <p14:sldIdLst>
            <p14:sldId id="406"/>
            <p14:sldId id="364"/>
            <p14:sldId id="408"/>
            <p14:sldId id="369"/>
            <p14:sldId id="407"/>
            <p14:sldId id="409"/>
          </p14:sldIdLst>
        </p14:section>
        <p14:section name="기획설명" id="{F42A4A6B-F8B4-46C1-8E70-E704FBC218F1}">
          <p14:sldIdLst>
            <p14:sldId id="410"/>
            <p14:sldId id="411"/>
            <p14:sldId id="412"/>
            <p14:sldId id="413"/>
            <p14:sldId id="414"/>
            <p14:sldId id="415"/>
            <p14:sldId id="329"/>
            <p14:sldId id="330"/>
            <p14:sldId id="331"/>
          </p14:sldIdLst>
        </p14:section>
        <p14:section name="차별점, 특징 요소" id="{126CFDDB-F60C-43DE-B06C-6BE0808A8973}">
          <p14:sldIdLst>
            <p14:sldId id="394"/>
            <p14:sldId id="396"/>
            <p14:sldId id="398"/>
            <p14:sldId id="401"/>
            <p14:sldId id="402"/>
            <p14:sldId id="404"/>
            <p14:sldId id="405"/>
            <p14:sldId id="384"/>
            <p14:sldId id="385"/>
          </p14:sldIdLst>
        </p14:section>
        <p14:section name="스토리 컨셉" id="{3E88707D-ACAF-4A6E-8E07-5809CEA7FEC6}">
          <p14:sldIdLst>
            <p14:sldId id="353"/>
            <p14:sldId id="354"/>
            <p14:sldId id="355"/>
            <p14:sldId id="356"/>
            <p14:sldId id="357"/>
            <p14:sldId id="358"/>
            <p14:sldId id="359"/>
            <p14:sldId id="334"/>
            <p14:sldId id="335"/>
            <p14:sldId id="336"/>
            <p14:sldId id="337"/>
            <p14:sldId id="338"/>
          </p14:sldIdLst>
        </p14:section>
        <p14:section name="총 정리" id="{294A8A78-9AD8-487B-91C3-AD29E2274F9C}">
          <p14:sldIdLst>
            <p14:sldId id="382"/>
          </p14:sldIdLst>
        </p14:section>
        <p14:section name="이전 버전 자료" id="{407A0E02-54CA-418C-8C71-E54660967063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9"/>
    <a:srgbClr val="7C5B0A"/>
    <a:srgbClr val="FFF6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2890" autoAdjust="0"/>
  </p:normalViewPr>
  <p:slideViewPr>
    <p:cSldViewPr snapToGrid="0" showGuides="1">
      <p:cViewPr>
        <p:scale>
          <a:sx n="66" d="100"/>
          <a:sy n="66" d="100"/>
        </p:scale>
        <p:origin x="2172" y="1080"/>
      </p:cViewPr>
      <p:guideLst>
        <p:guide orient="horz" pos="2115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2019-12-26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81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574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48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560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065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154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85F929A-5202-4001-B127-B08F0F554F6E}"/>
              </a:ext>
            </a:extLst>
          </p:cNvPr>
          <p:cNvSpPr/>
          <p:nvPr userDrawn="1"/>
        </p:nvSpPr>
        <p:spPr>
          <a:xfrm>
            <a:off x="0" y="453391"/>
            <a:ext cx="12192000" cy="346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8" name="텍스트 개체 틀 19"/>
          <p:cNvSpPr>
            <a:spLocks noGrp="1"/>
          </p:cNvSpPr>
          <p:nvPr>
            <p:ph type="body" sz="quarter" idx="14"/>
          </p:nvPr>
        </p:nvSpPr>
        <p:spPr>
          <a:xfrm>
            <a:off x="389468" y="453391"/>
            <a:ext cx="11442700" cy="34671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2561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027659" y="0"/>
            <a:ext cx="1490272" cy="45270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3156122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7425248" y="-1061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5284448" y="-1061"/>
            <a:ext cx="1490134" cy="4533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9553573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4437793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CBAC87E-FD9F-4F19-BE41-CA1E53FA6E59}"/>
              </a:ext>
            </a:extLst>
          </p:cNvPr>
          <p:cNvSpPr/>
          <p:nvPr userDrawn="1"/>
        </p:nvSpPr>
        <p:spPr>
          <a:xfrm>
            <a:off x="0" y="453391"/>
            <a:ext cx="12192000" cy="346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4"/>
          </p:nvPr>
        </p:nvSpPr>
        <p:spPr>
          <a:xfrm>
            <a:off x="389468" y="453391"/>
            <a:ext cx="11442700" cy="34671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2561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027659" y="0"/>
            <a:ext cx="1490272" cy="45270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3156122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5284448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7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7419011" y="3"/>
            <a:ext cx="1490134" cy="4533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8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9553573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47254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30596"/>
            <a:ext cx="9144000" cy="15569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60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 descr="b, gear icon">
            <a:extLst>
              <a:ext uri="{FF2B5EF4-FFF2-40B4-BE49-F238E27FC236}">
                <a16:creationId xmlns:a16="http://schemas.microsoft.com/office/drawing/2014/main" id="{4E286B9D-C87F-4663-A0A7-650CEFA71E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1930400" y="-290283"/>
            <a:ext cx="2409372" cy="240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b, gear icon">
            <a:extLst>
              <a:ext uri="{FF2B5EF4-FFF2-40B4-BE49-F238E27FC236}">
                <a16:creationId xmlns:a16="http://schemas.microsoft.com/office/drawing/2014/main" id="{8BF9BE8F-9D3E-466D-9064-FA3D51EB859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5400000" flipH="1" flipV="1">
            <a:off x="125207" y="-125210"/>
            <a:ext cx="2743201" cy="299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, gear icon">
            <a:extLst>
              <a:ext uri="{FF2B5EF4-FFF2-40B4-BE49-F238E27FC236}">
                <a16:creationId xmlns:a16="http://schemas.microsoft.com/office/drawing/2014/main" id="{C5FAD6AF-0AC2-42F4-8508-0CFDB19BB93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flipH="1" flipV="1">
            <a:off x="10208378" y="4905024"/>
            <a:ext cx="1983622" cy="194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2" y="3587750"/>
            <a:ext cx="6734175" cy="85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680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405731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573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717132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044950"/>
            <a:ext cx="11315700" cy="213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1136828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4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2FF19A-134B-46BA-AA3E-4F53D22C0021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b, gear icon">
            <a:extLst>
              <a:ext uri="{FF2B5EF4-FFF2-40B4-BE49-F238E27FC236}">
                <a16:creationId xmlns:a16="http://schemas.microsoft.com/office/drawing/2014/main" id="{08296E8C-F3BE-471E-A632-E66E2DDA49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b, gear icon">
            <a:extLst>
              <a:ext uri="{FF2B5EF4-FFF2-40B4-BE49-F238E27FC236}">
                <a16:creationId xmlns:a16="http://schemas.microsoft.com/office/drawing/2014/main" id="{81973CD5-DC9E-43C6-B9AB-92D95D4A779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, gear icon">
            <a:extLst>
              <a:ext uri="{FF2B5EF4-FFF2-40B4-BE49-F238E27FC236}">
                <a16:creationId xmlns:a16="http://schemas.microsoft.com/office/drawing/2014/main" id="{A456BC38-C059-422F-90E5-78ECA0EB933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66528F-0A7E-4B9A-B70A-6905AECF8994}"/>
              </a:ext>
            </a:extLst>
          </p:cNvPr>
          <p:cNvCxnSpPr/>
          <p:nvPr userDrawn="1"/>
        </p:nvCxnSpPr>
        <p:spPr>
          <a:xfrm>
            <a:off x="421856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98FE879-02EA-440E-B5A0-5CA7F20B77E5}"/>
              </a:ext>
            </a:extLst>
          </p:cNvPr>
          <p:cNvCxnSpPr/>
          <p:nvPr userDrawn="1"/>
        </p:nvCxnSpPr>
        <p:spPr>
          <a:xfrm>
            <a:off x="11743791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0EE16CF-BEC4-4B7F-941A-2114A066A19F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790291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F62E880-2A23-4AAE-8DA8-9DF35000D595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6293317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5pPr>
      <a:lvl6pPr marL="731513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6pPr>
      <a:lvl7pPr marL="1463026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7pPr>
      <a:lvl8pPr marL="2194538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8pPr>
      <a:lvl9pPr marL="2926051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9pPr>
    </p:titleStyle>
    <p:bodyStyle>
      <a:lvl1pPr marL="365755" indent="-365755" algn="l" rtl="0" eaLnBrk="0" fontAlgn="base" latinLnBrk="1" hangingPunct="0">
        <a:lnSpc>
          <a:spcPct val="90000"/>
        </a:lnSpc>
        <a:spcBef>
          <a:spcPts val="1600"/>
        </a:spcBef>
        <a:spcAft>
          <a:spcPct val="0"/>
        </a:spcAft>
        <a:buFont typeface="Arial" panose="020B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68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81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560294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3291806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4023319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32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486345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6217858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13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26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38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51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564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077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588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01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b, gear icon">
            <a:extLst>
              <a:ext uri="{FF2B5EF4-FFF2-40B4-BE49-F238E27FC236}">
                <a16:creationId xmlns:a16="http://schemas.microsoft.com/office/drawing/2014/main" id="{D4A7D178-8926-4A65-8F50-9913D4963E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, gear icon">
            <a:extLst>
              <a:ext uri="{FF2B5EF4-FFF2-40B4-BE49-F238E27FC236}">
                <a16:creationId xmlns:a16="http://schemas.microsoft.com/office/drawing/2014/main" id="{2816B83A-7D66-4D7A-8F68-CADB4060E06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, gear icon">
            <a:extLst>
              <a:ext uri="{FF2B5EF4-FFF2-40B4-BE49-F238E27FC236}">
                <a16:creationId xmlns:a16="http://schemas.microsoft.com/office/drawing/2014/main" id="{29709758-8EDC-4D65-8D29-B39F3FB519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3AC777-E518-4099-9288-490C4C0FB540}"/>
              </a:ext>
            </a:extLst>
          </p:cNvPr>
          <p:cNvSpPr/>
          <p:nvPr userDrawn="1"/>
        </p:nvSpPr>
        <p:spPr>
          <a:xfrm>
            <a:off x="0" y="635000"/>
            <a:ext cx="12192000" cy="5461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91" r:id="rId5"/>
    <p:sldLayoutId id="2147483792" r:id="rId6"/>
    <p:sldLayoutId id="2147483793" r:id="rId7"/>
    <p:sldLayoutId id="2147483794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696" r:id="rId16"/>
    <p:sldLayoutId id="2147483795" r:id="rId17"/>
    <p:sldLayoutId id="2147483796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gif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6B3955-8AE0-4834-9677-14D4883595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4000" dirty="0"/>
              <a:t>모바일로 가볍게 하는 </a:t>
            </a:r>
            <a:r>
              <a:rPr lang="en-US" altLang="ko-KR" sz="4000" dirty="0"/>
              <a:t>‘</a:t>
            </a:r>
            <a:r>
              <a:rPr lang="ko-KR" altLang="en-US" sz="4000" dirty="0"/>
              <a:t>로그 라이트</a:t>
            </a:r>
            <a:r>
              <a:rPr lang="en-US" altLang="ko-KR" sz="4000" dirty="0"/>
              <a:t>(Lite)’</a:t>
            </a:r>
            <a:endParaRPr lang="ko-KR" altLang="en-US" sz="40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47C495-D532-48AB-9373-AE746060C0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28912" y="3797300"/>
            <a:ext cx="6734175" cy="642938"/>
          </a:xfrm>
        </p:spPr>
        <p:txBody>
          <a:bodyPr/>
          <a:lstStyle/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정재호 </a:t>
            </a:r>
            <a:r>
              <a:rPr lang="en-US" altLang="ko-KR" dirty="0"/>
              <a:t>(00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1885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0DD278E-6616-4AE6-BCD8-439D666F8D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72FE1D-4789-47DF-862A-D348D1150A9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내용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공격 버튼을 눌렀을 때 유저 캐릭터의 공격 범위에서 가장 가까이에 있는 적을 타겟팅 하여 공격하게 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시야 값을 통해 일정 거리 이상 적이 멀리 있는 경우 캐릭터가 바라보는 방향으로 공격을 하게 된다</a:t>
            </a:r>
            <a:r>
              <a:rPr lang="en-US" altLang="ko-KR" sz="14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의도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모바일 플랫폼의 단점인 조작의 불편함으로 인해 유저는 원활한 조작이 불가능하다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유저를 돕는 보조 기능을 통해 원활한 게임 플레이가 가능하도록 한다</a:t>
            </a:r>
            <a:r>
              <a:rPr lang="en-US" altLang="ko-KR" sz="1400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2861CDD-7759-4BB1-973B-875654AE4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전투 기획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0A22620-63E3-4A3C-BCBA-3ADC2E122CF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847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D051582-F60C-4BF5-B6E2-D178908975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7818FE-CDFC-43A1-87AA-EAFC1E624F2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내용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게임의 최종 목표는 </a:t>
            </a:r>
            <a:r>
              <a:rPr lang="en-US" altLang="ko-KR" sz="1400" dirty="0"/>
              <a:t>4</a:t>
            </a:r>
            <a:r>
              <a:rPr lang="ko-KR" altLang="en-US" sz="1400" dirty="0"/>
              <a:t>개의 스테이지를 유저가 모두 클리어 하는 것이다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스테이지는 다시 </a:t>
            </a:r>
            <a:r>
              <a:rPr lang="en-US" altLang="ko-KR" sz="1400" dirty="0"/>
              <a:t>5</a:t>
            </a:r>
            <a:r>
              <a:rPr lang="ko-KR" altLang="en-US" sz="1400" dirty="0"/>
              <a:t>개의 층으로 구성되고 층은 다시 다수의 방으로 구성된다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방과 방 사이를 이어주는 통로는 없다</a:t>
            </a:r>
            <a:r>
              <a:rPr lang="en-US" altLang="ko-KR" sz="1400" dirty="0"/>
              <a:t>. </a:t>
            </a:r>
            <a:r>
              <a:rPr lang="ko-KR" altLang="en-US" sz="1400" dirty="0"/>
              <a:t>대신 미니 </a:t>
            </a:r>
            <a:r>
              <a:rPr lang="ko-KR" altLang="en-US" sz="1400" dirty="0" err="1"/>
              <a:t>맵을</a:t>
            </a:r>
            <a:r>
              <a:rPr lang="ko-KR" altLang="en-US" sz="1400" dirty="0"/>
              <a:t> 통해 연결된 방의 정보를 간략하게 전달하려 한다</a:t>
            </a:r>
            <a:r>
              <a:rPr lang="en-US" altLang="ko-KR" sz="14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의도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싱글 플레이 게임을 기획 중이기에 혼자서 최종 던전까지 진행하는데 필요한 시간을 계산할 필요가 있음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밸런스 기획을 통해 세부적인 요소를 다시 설정하기로 함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54281F2-FE77-44C2-96E8-EF7EE7CD9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던전 기획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A49897B-4DBE-462A-A5E9-93F53B8CA806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862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A940462-F2B3-4937-B045-6C9A315F18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964B5F-8900-412E-87DB-D36DE65F08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내용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던전을 구성하는 방을 미리 툴로 제작하여 관리하려 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툴로 만들 때 구조물 중 랜덤으로 생성할 구역과 생성될 요소를 설정해 이후 개발 과정에서 쉽게 수정이 가능하도록 할 예정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랜덤으로 생성할 구조물의 경우 게임의 특징을 알 수 있게 설정해야 함 </a:t>
            </a:r>
            <a:endParaRPr lang="en-US" altLang="ko-KR" sz="1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의도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유저에게 줄 즐거움과 더불어 신경 써야하는 부분은 계발 효율이라 생각함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유저는 방에 랜덤생성 되는 요소들 중 가장 눈에 띄는 것을 오랜 시간 기억하기 때문에 그것이 게임의 특징을 알리는데 사용할 수 있을 것이라 판단함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4EE0D97-26F0-4BC7-8EB4-0E491F66E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던전 기획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D077BA9-F1BD-4003-8A7B-B05473669846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937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CC83440-A72D-4DBE-821C-89340D4CA6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222DCB-786B-47FF-B4B9-3648C41A467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내용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방의 종류를 </a:t>
            </a:r>
            <a:r>
              <a:rPr lang="en-US" altLang="ko-KR" sz="1400" dirty="0"/>
              <a:t>6</a:t>
            </a:r>
            <a:r>
              <a:rPr lang="ko-KR" altLang="en-US" sz="1400" dirty="0"/>
              <a:t>가지로 할 예정이다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(</a:t>
            </a:r>
            <a:r>
              <a:rPr lang="ko-KR" altLang="en-US" sz="1400" dirty="0"/>
              <a:t>시작</a:t>
            </a:r>
            <a:r>
              <a:rPr lang="en-US" altLang="ko-KR" sz="1400" dirty="0"/>
              <a:t>, </a:t>
            </a:r>
            <a:r>
              <a:rPr lang="ko-KR" altLang="en-US" sz="1400" dirty="0"/>
              <a:t>보스</a:t>
            </a:r>
            <a:r>
              <a:rPr lang="en-US" altLang="ko-KR" sz="1400" dirty="0"/>
              <a:t>, </a:t>
            </a:r>
            <a:r>
              <a:rPr lang="ko-KR" altLang="en-US" sz="1400" dirty="0"/>
              <a:t>일반 전투</a:t>
            </a:r>
            <a:r>
              <a:rPr lang="en-US" altLang="ko-KR" sz="1400" dirty="0"/>
              <a:t>, </a:t>
            </a:r>
            <a:r>
              <a:rPr lang="ko-KR" altLang="en-US" sz="1400" dirty="0"/>
              <a:t>고급 전투</a:t>
            </a:r>
            <a:r>
              <a:rPr lang="en-US" altLang="ko-KR" sz="1400" dirty="0"/>
              <a:t>, </a:t>
            </a:r>
            <a:r>
              <a:rPr lang="ko-KR" altLang="en-US" sz="1400" dirty="0"/>
              <a:t>이벤트</a:t>
            </a:r>
            <a:r>
              <a:rPr lang="en-US" altLang="ko-KR" sz="1400" dirty="0"/>
              <a:t>, </a:t>
            </a:r>
            <a:r>
              <a:rPr lang="ko-KR" altLang="en-US" sz="1400" dirty="0"/>
              <a:t>상점</a:t>
            </a:r>
            <a:r>
              <a:rPr lang="en-US" altLang="ko-KR" sz="14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시작 방 </a:t>
            </a:r>
            <a:r>
              <a:rPr lang="en-US" altLang="ko-KR" sz="1400" dirty="0"/>
              <a:t>: </a:t>
            </a:r>
            <a:r>
              <a:rPr lang="ko-KR" altLang="en-US" sz="1400" dirty="0"/>
              <a:t>유저가 던전에 입장했을 때 가장 처음 마주하게 되는 방</a:t>
            </a:r>
            <a:r>
              <a:rPr lang="en-US" altLang="ko-KR" sz="1400" dirty="0"/>
              <a:t>, </a:t>
            </a:r>
            <a:r>
              <a:rPr lang="ko-KR" altLang="en-US" sz="1400" dirty="0"/>
              <a:t>해당 층에서 수행 가능한 퀘스트를 지급하는 </a:t>
            </a:r>
            <a:r>
              <a:rPr lang="en-US" altLang="ko-KR" sz="1400" dirty="0"/>
              <a:t>NPC</a:t>
            </a:r>
            <a:r>
              <a:rPr lang="ko-KR" altLang="en-US" sz="1400" dirty="0"/>
              <a:t>가 등장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NPC</a:t>
            </a:r>
            <a:r>
              <a:rPr lang="ko-KR" altLang="en-US" sz="1400" dirty="0"/>
              <a:t>가 지급하는 퀘스트를 완료하는 것으로 게임이 종료 되었을 때 기존 보상에 부가적인 보상을 받을 수 있다</a:t>
            </a:r>
            <a:r>
              <a:rPr lang="en-US" altLang="ko-KR" sz="14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의도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퀘스트를 통해 던전을 탐험하고 몬스터를 처치하는 목적을 부여할 수 있다</a:t>
            </a:r>
            <a:r>
              <a:rPr lang="en-US" altLang="ko-KR" sz="14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캐릭터의 빠른 성장을 목적으로 하는 유저의 경우 퀘스트를 클리어 하기 위해 던전을 필수 적으로 탐험하게 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이후 추가 컨텐츠와 함께 활용할 수 있는 여지가 생긴다</a:t>
            </a:r>
            <a:r>
              <a:rPr lang="en-US" altLang="ko-KR" sz="1400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531D892-A19B-4FCA-841F-FC685FCD9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던전 기획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533226D-9C96-4797-A7D2-A38CEA4EB87E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437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853A708-2524-49AA-9F4E-879DDE3073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595272-B135-4E3B-AF7A-C01D8B9315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45519"/>
            <a:ext cx="5181600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내용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보스 방 </a:t>
            </a:r>
            <a:r>
              <a:rPr lang="en-US" altLang="ko-KR" sz="1400" dirty="0"/>
              <a:t>: </a:t>
            </a:r>
            <a:r>
              <a:rPr lang="ko-KR" altLang="en-US" sz="1400" dirty="0"/>
              <a:t>한 층의 마지막 방으로 보스 몬스터가 등장하는 방이다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기존 몬스터와 다르게 </a:t>
            </a:r>
            <a:r>
              <a:rPr lang="en-US" altLang="ko-KR" sz="1400" dirty="0"/>
              <a:t>3</a:t>
            </a:r>
            <a:r>
              <a:rPr lang="ko-KR" altLang="en-US" sz="1400" dirty="0"/>
              <a:t>개의 행동 패턴을 가져 공략이 어렵게 설계된다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처치 시 다음층으로 이동가능한 포탈이 등장하며 함께 아이템 박스가 등장한다</a:t>
            </a:r>
            <a:r>
              <a:rPr lang="en-US" altLang="ko-KR" sz="1400" dirty="0"/>
              <a:t>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의도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게임의 주 목적인 스테이지 클리어에 가장 큰 장애물로 높은 난이도를 통해 처치했을 때 성취감과 우월감을 느낄 수 이도록 하기 위해 설계했다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이후 게임 플레이에 영향을 줄 수 있는 아이템을 박스를 통해 뽑도록 해 다음 스테이지 클리어 욕구와 가능성을 생각하게 만든다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3CCF659-6BF3-425F-8768-0068C8E70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던전 기획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BC88C12-7734-416C-8F5D-9672CD8A0E8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478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68561F0-41B2-40A6-8C9E-F754AE8B06AE}"/>
              </a:ext>
            </a:extLst>
          </p:cNvPr>
          <p:cNvGrpSpPr/>
          <p:nvPr/>
        </p:nvGrpSpPr>
        <p:grpSpPr>
          <a:xfrm>
            <a:off x="1480821" y="1308152"/>
            <a:ext cx="9263380" cy="5153560"/>
            <a:chOff x="-751840" y="66040"/>
            <a:chExt cx="13728701" cy="7637783"/>
          </a:xfrm>
        </p:grpSpPr>
        <p:grpSp>
          <p:nvGrpSpPr>
            <p:cNvPr id="22547" name="그룹 8">
              <a:extLst>
                <a:ext uri="{FF2B5EF4-FFF2-40B4-BE49-F238E27FC236}">
                  <a16:creationId xmlns:a16="http://schemas.microsoft.com/office/drawing/2014/main" id="{3DDEF659-1883-4A56-A0CC-A77709AB0E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698498" y="66040"/>
              <a:ext cx="2192020" cy="2509519"/>
              <a:chOff x="399570" y="859909"/>
              <a:chExt cx="2143845" cy="2452612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F301743-E2F5-4F6A-AB9D-80E0C9C3279E}"/>
                  </a:ext>
                </a:extLst>
              </p:cNvPr>
              <p:cNvSpPr/>
              <p:nvPr/>
            </p:nvSpPr>
            <p:spPr>
              <a:xfrm>
                <a:off x="399570" y="1006371"/>
                <a:ext cx="2143845" cy="105998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05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EF343C-B647-453D-BC84-105E03C63E67}"/>
                  </a:ext>
                </a:extLst>
              </p:cNvPr>
              <p:cNvSpPr txBox="1"/>
              <p:nvPr/>
            </p:nvSpPr>
            <p:spPr>
              <a:xfrm>
                <a:off x="983351" y="859909"/>
                <a:ext cx="976284" cy="3677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50" dirty="0">
                    <a:latin typeface="+mn-lt"/>
                  </a:rPr>
                  <a:t>스킬</a:t>
                </a: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93102E2E-3AA8-41B6-B5F9-068ADACE3698}"/>
                  </a:ext>
                </a:extLst>
              </p:cNvPr>
              <p:cNvSpPr/>
              <p:nvPr/>
            </p:nvSpPr>
            <p:spPr>
              <a:xfrm>
                <a:off x="628114" y="1180139"/>
                <a:ext cx="635950" cy="623082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900" dirty="0" err="1"/>
                  <a:t>대쉬</a:t>
                </a:r>
                <a:endParaRPr lang="ko-KR" altLang="en-US" sz="900" dirty="0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B1D19265-D0AC-48C5-87D3-EA6AC08DAFDE}"/>
                  </a:ext>
                </a:extLst>
              </p:cNvPr>
              <p:cNvSpPr/>
              <p:nvPr/>
            </p:nvSpPr>
            <p:spPr>
              <a:xfrm>
                <a:off x="1703763" y="1180139"/>
                <a:ext cx="635950" cy="623082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900" dirty="0"/>
                  <a:t>폭탄</a:t>
                </a:r>
              </a:p>
            </p:txBody>
          </p:sp>
          <p:grpSp>
            <p:nvGrpSpPr>
              <p:cNvPr id="22613" name="그룹 13">
                <a:extLst>
                  <a:ext uri="{FF2B5EF4-FFF2-40B4-BE49-F238E27FC236}">
                    <a16:creationId xmlns:a16="http://schemas.microsoft.com/office/drawing/2014/main" id="{A376F6F7-D86F-4C2A-80B4-FB4A2F0CFD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9570" y="2106074"/>
                <a:ext cx="2143845" cy="1206447"/>
                <a:chOff x="2712464" y="860558"/>
                <a:chExt cx="2143845" cy="1206447"/>
              </a:xfrm>
            </p:grpSpPr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989D9F36-9075-4796-896D-111ED43E087E}"/>
                    </a:ext>
                  </a:extLst>
                </p:cNvPr>
                <p:cNvSpPr/>
                <p:nvPr/>
              </p:nvSpPr>
              <p:spPr>
                <a:xfrm>
                  <a:off x="2712464" y="1007020"/>
                  <a:ext cx="2143845" cy="10599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105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1D0765-4C28-4537-8933-0603CB8D30FB}"/>
                    </a:ext>
                  </a:extLst>
                </p:cNvPr>
                <p:cNvSpPr txBox="1"/>
                <p:nvPr/>
              </p:nvSpPr>
              <p:spPr>
                <a:xfrm>
                  <a:off x="3296245" y="860558"/>
                  <a:ext cx="976284" cy="36778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>
                  <a:spAutoFit/>
                </a:bodyPr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050" dirty="0">
                      <a:latin typeface="+mn-lt"/>
                    </a:rPr>
                    <a:t>특수기</a:t>
                  </a:r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A6DCB3F6-6374-4AF0-83D6-03E4A3117E27}"/>
                    </a:ext>
                  </a:extLst>
                </p:cNvPr>
                <p:cNvSpPr/>
                <p:nvPr/>
              </p:nvSpPr>
              <p:spPr>
                <a:xfrm>
                  <a:off x="3104964" y="1359521"/>
                  <a:ext cx="1391140" cy="439384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000" dirty="0" err="1"/>
                    <a:t>시간역행</a:t>
                  </a:r>
                  <a:endParaRPr lang="ko-KR" altLang="en-US" sz="1050" dirty="0"/>
                </a:p>
              </p:txBody>
            </p:sp>
          </p:grpSp>
        </p:grpSp>
        <p:grpSp>
          <p:nvGrpSpPr>
            <p:cNvPr id="22548" name="그룹 17">
              <a:extLst>
                <a:ext uri="{FF2B5EF4-FFF2-40B4-BE49-F238E27FC236}">
                  <a16:creationId xmlns:a16="http://schemas.microsoft.com/office/drawing/2014/main" id="{93C135F8-14A1-4AFA-BEC6-9AACE027D7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4201" y="91441"/>
              <a:ext cx="4292599" cy="2491741"/>
              <a:chOff x="2892665" y="1044575"/>
              <a:chExt cx="3333173" cy="1933517"/>
            </a:xfrm>
          </p:grpSpPr>
          <p:pic>
            <p:nvPicPr>
              <p:cNvPr id="22602" name="그림 18" descr="건물, 회로, 하얀색, 컴퓨터이(가) 표시된 사진&#10;&#10;자동 생성된 설명">
                <a:extLst>
                  <a:ext uri="{FF2B5EF4-FFF2-40B4-BE49-F238E27FC236}">
                    <a16:creationId xmlns:a16="http://schemas.microsoft.com/office/drawing/2014/main" id="{6ADDDF7D-7228-4B4C-8287-444BBD44F9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2665" y="1044575"/>
                <a:ext cx="3333173" cy="19335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" name="화살표: 왼쪽 19">
                <a:extLst>
                  <a:ext uri="{FF2B5EF4-FFF2-40B4-BE49-F238E27FC236}">
                    <a16:creationId xmlns:a16="http://schemas.microsoft.com/office/drawing/2014/main" id="{30905F7A-5756-4564-B47E-247ED807A0C5}"/>
                  </a:ext>
                </a:extLst>
              </p:cNvPr>
              <p:cNvSpPr/>
              <p:nvPr/>
            </p:nvSpPr>
            <p:spPr>
              <a:xfrm>
                <a:off x="4316660" y="1752152"/>
                <a:ext cx="640995" cy="289731"/>
              </a:xfrm>
              <a:prstGeom prst="leftArrow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800" dirty="0" err="1">
                    <a:solidFill>
                      <a:schemeClr val="tx1"/>
                    </a:solidFill>
                  </a:rPr>
                  <a:t>대쉬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2604" name="그림 20">
                <a:extLst>
                  <a:ext uri="{FF2B5EF4-FFF2-40B4-BE49-F238E27FC236}">
                    <a16:creationId xmlns:a16="http://schemas.microsoft.com/office/drawing/2014/main" id="{67CC415F-E105-4B38-9AF3-53E77EAE01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6989" y="1444888"/>
                <a:ext cx="473578" cy="8072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" name="&quot;허용 안 됨&quot; 기호 21">
                <a:extLst>
                  <a:ext uri="{FF2B5EF4-FFF2-40B4-BE49-F238E27FC236}">
                    <a16:creationId xmlns:a16="http://schemas.microsoft.com/office/drawing/2014/main" id="{7A755E7B-7E21-4FF1-9560-578BBA77BF4D}"/>
                  </a:ext>
                </a:extLst>
              </p:cNvPr>
              <p:cNvSpPr/>
              <p:nvPr/>
            </p:nvSpPr>
            <p:spPr>
              <a:xfrm>
                <a:off x="3872895" y="1799455"/>
                <a:ext cx="238647" cy="236516"/>
              </a:xfrm>
              <a:prstGeom prst="noSmoking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22606" name="TextBox 22">
                <a:extLst>
                  <a:ext uri="{FF2B5EF4-FFF2-40B4-BE49-F238E27FC236}">
                    <a16:creationId xmlns:a16="http://schemas.microsoft.com/office/drawing/2014/main" id="{72E5A137-8FAD-47E4-99CB-B15060CD11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33263" y="1220104"/>
                <a:ext cx="834483" cy="2477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ko-KR" altLang="en-US" sz="800">
                    <a:latin typeface="맑은 고딕" panose="020B0503020000020004" pitchFamily="50" charset="-127"/>
                  </a:rPr>
                  <a:t>폭탄 설치</a:t>
                </a:r>
              </a:p>
            </p:txBody>
          </p:sp>
          <p:sp>
            <p:nvSpPr>
              <p:cNvPr id="24" name="화살표: 위로 구부러짐 23">
                <a:extLst>
                  <a:ext uri="{FF2B5EF4-FFF2-40B4-BE49-F238E27FC236}">
                    <a16:creationId xmlns:a16="http://schemas.microsoft.com/office/drawing/2014/main" id="{E9D542F7-0646-4D6A-BFC0-138BE827ABAB}"/>
                  </a:ext>
                </a:extLst>
              </p:cNvPr>
              <p:cNvSpPr/>
              <p:nvPr/>
            </p:nvSpPr>
            <p:spPr>
              <a:xfrm>
                <a:off x="4010955" y="2104954"/>
                <a:ext cx="1252405" cy="289732"/>
              </a:xfrm>
              <a:prstGeom prst="curvedUpArrow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22608" name="TextBox 24">
                <a:extLst>
                  <a:ext uri="{FF2B5EF4-FFF2-40B4-BE49-F238E27FC236}">
                    <a16:creationId xmlns:a16="http://schemas.microsoft.com/office/drawing/2014/main" id="{D4CFAC33-6F4B-4B92-9944-E4CA5BDF10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06129" y="2473267"/>
                <a:ext cx="834483" cy="2477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ko-KR" altLang="en-US" sz="800">
                    <a:latin typeface="맑은 고딕" panose="020B0503020000020004" pitchFamily="50" charset="-127"/>
                  </a:rPr>
                  <a:t>시간 역행</a:t>
                </a:r>
              </a:p>
            </p:txBody>
          </p:sp>
        </p:grpSp>
        <p:grpSp>
          <p:nvGrpSpPr>
            <p:cNvPr id="22549" name="그룹 25">
              <a:extLst>
                <a:ext uri="{FF2B5EF4-FFF2-40B4-BE49-F238E27FC236}">
                  <a16:creationId xmlns:a16="http://schemas.microsoft.com/office/drawing/2014/main" id="{3A6D99DB-850F-4512-986F-50EBAF566A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698498" y="2621280"/>
              <a:ext cx="2192020" cy="2509519"/>
              <a:chOff x="324866" y="2589000"/>
              <a:chExt cx="1436783" cy="1643716"/>
            </a:xfrm>
          </p:grpSpPr>
          <p:grpSp>
            <p:nvGrpSpPr>
              <p:cNvPr id="22593" name="그룹 26">
                <a:extLst>
                  <a:ext uri="{FF2B5EF4-FFF2-40B4-BE49-F238E27FC236}">
                    <a16:creationId xmlns:a16="http://schemas.microsoft.com/office/drawing/2014/main" id="{8B7C7BA0-E5BA-471F-A076-6AF4C3272B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4866" y="2589000"/>
                <a:ext cx="1436783" cy="1643716"/>
                <a:chOff x="399570" y="859909"/>
                <a:chExt cx="2143845" cy="2452612"/>
              </a:xfrm>
            </p:grpSpPr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7B328320-216D-4F96-B031-8A83DCCF7933}"/>
                    </a:ext>
                  </a:extLst>
                </p:cNvPr>
                <p:cNvSpPr/>
                <p:nvPr/>
              </p:nvSpPr>
              <p:spPr>
                <a:xfrm>
                  <a:off x="399570" y="1006371"/>
                  <a:ext cx="2143845" cy="105998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1050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9ECA9BF-E722-43BD-8E17-455EBD6A9591}"/>
                    </a:ext>
                  </a:extLst>
                </p:cNvPr>
                <p:cNvSpPr txBox="1"/>
                <p:nvPr/>
              </p:nvSpPr>
              <p:spPr>
                <a:xfrm>
                  <a:off x="983351" y="859909"/>
                  <a:ext cx="976284" cy="35663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>
                  <a:spAutoFit/>
                </a:bodyPr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000" dirty="0">
                      <a:latin typeface="+mn-lt"/>
                    </a:rPr>
                    <a:t>특수 탄</a:t>
                  </a:r>
                  <a:endParaRPr lang="ko-KR" altLang="en-US" sz="1050" dirty="0">
                    <a:latin typeface="+mn-lt"/>
                  </a:endParaRPr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5B10B2D-E087-4F16-93AF-B84307C70033}"/>
                    </a:ext>
                  </a:extLst>
                </p:cNvPr>
                <p:cNvSpPr/>
                <p:nvPr/>
              </p:nvSpPr>
              <p:spPr>
                <a:xfrm>
                  <a:off x="759775" y="1306741"/>
                  <a:ext cx="1423435" cy="623083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000" dirty="0" err="1"/>
                    <a:t>가속탄</a:t>
                  </a:r>
                  <a:endParaRPr lang="ko-KR" altLang="en-US" sz="300" dirty="0"/>
                </a:p>
              </p:txBody>
            </p:sp>
            <p:grpSp>
              <p:nvGrpSpPr>
                <p:cNvPr id="22598" name="그룹 31">
                  <a:extLst>
                    <a:ext uri="{FF2B5EF4-FFF2-40B4-BE49-F238E27FC236}">
                      <a16:creationId xmlns:a16="http://schemas.microsoft.com/office/drawing/2014/main" id="{883F3374-44F9-42FF-9233-BFCC8004D1F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99570" y="2106074"/>
                  <a:ext cx="2143845" cy="1206447"/>
                  <a:chOff x="2712464" y="860558"/>
                  <a:chExt cx="2143845" cy="1206447"/>
                </a:xfrm>
              </p:grpSpPr>
              <p:sp>
                <p:nvSpPr>
                  <p:cNvPr id="33" name="직사각형 32">
                    <a:extLst>
                      <a:ext uri="{FF2B5EF4-FFF2-40B4-BE49-F238E27FC236}">
                        <a16:creationId xmlns:a16="http://schemas.microsoft.com/office/drawing/2014/main" id="{D6E2BF18-2B43-4DC2-9133-6F4C2158E02F}"/>
                      </a:ext>
                    </a:extLst>
                  </p:cNvPr>
                  <p:cNvSpPr/>
                  <p:nvPr/>
                </p:nvSpPr>
                <p:spPr>
                  <a:xfrm>
                    <a:off x="2712464" y="1007020"/>
                    <a:ext cx="2143845" cy="10599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 sz="1050"/>
                  </a:p>
                </p:txBody>
              </p: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0FD24E6D-B0F6-4F61-9C67-4D8D7EE365C1}"/>
                      </a:ext>
                    </a:extLst>
                  </p:cNvPr>
                  <p:cNvSpPr txBox="1"/>
                  <p:nvPr/>
                </p:nvSpPr>
                <p:spPr>
                  <a:xfrm>
                    <a:off x="3296245" y="860558"/>
                    <a:ext cx="976284" cy="36778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>
                    <a:spAutoFit/>
                  </a:bodyPr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ko-KR" altLang="en-US" sz="1050" dirty="0">
                        <a:latin typeface="+mn-lt"/>
                      </a:rPr>
                      <a:t>능력치</a:t>
                    </a: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CEB28AB-4209-4BAC-8116-F79E52620F46}"/>
                      </a:ext>
                    </a:extLst>
                  </p:cNvPr>
                  <p:cNvSpPr txBox="1"/>
                  <p:nvPr/>
                </p:nvSpPr>
                <p:spPr>
                  <a:xfrm>
                    <a:off x="3040374" y="1287531"/>
                    <a:ext cx="976281" cy="60182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>
                    <a:spAutoFit/>
                  </a:bodyPr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ko-KR" altLang="en-US" sz="1050">
                        <a:latin typeface="+mn-lt"/>
                      </a:rPr>
                      <a:t>이동 속도</a:t>
                    </a:r>
                    <a:endParaRPr lang="ko-KR" altLang="en-US" sz="1050" dirty="0">
                      <a:latin typeface="+mn-lt"/>
                    </a:endParaRPr>
                  </a:p>
                </p:txBody>
              </p:sp>
            </p:grpSp>
          </p:grpSp>
          <p:sp>
            <p:nvSpPr>
              <p:cNvPr id="28" name="화살표: 위쪽 27">
                <a:extLst>
                  <a:ext uri="{FF2B5EF4-FFF2-40B4-BE49-F238E27FC236}">
                    <a16:creationId xmlns:a16="http://schemas.microsoft.com/office/drawing/2014/main" id="{CB28C628-56F9-44BE-BB35-DC7D3F2BA1B6}"/>
                  </a:ext>
                </a:extLst>
              </p:cNvPr>
              <p:cNvSpPr/>
              <p:nvPr/>
            </p:nvSpPr>
            <p:spPr>
              <a:xfrm>
                <a:off x="1198923" y="3700338"/>
                <a:ext cx="171482" cy="387638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200"/>
              </a:p>
            </p:txBody>
          </p:sp>
        </p:grpSp>
        <p:grpSp>
          <p:nvGrpSpPr>
            <p:cNvPr id="22550" name="그룹 35">
              <a:extLst>
                <a:ext uri="{FF2B5EF4-FFF2-40B4-BE49-F238E27FC236}">
                  <a16:creationId xmlns:a16="http://schemas.microsoft.com/office/drawing/2014/main" id="{B91EF8C7-8752-463A-ABAB-73809C1384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4202" y="2692400"/>
              <a:ext cx="4203701" cy="2438400"/>
              <a:chOff x="1920522" y="2580050"/>
              <a:chExt cx="2899021" cy="1681673"/>
            </a:xfrm>
          </p:grpSpPr>
          <p:pic>
            <p:nvPicPr>
              <p:cNvPr id="22588" name="그림 36" descr="건물, 회로, 하얀색, 컴퓨터이(가) 표시된 사진&#10;&#10;자동 생성된 설명">
                <a:extLst>
                  <a:ext uri="{FF2B5EF4-FFF2-40B4-BE49-F238E27FC236}">
                    <a16:creationId xmlns:a16="http://schemas.microsoft.com/office/drawing/2014/main" id="{4B0ACC77-E9FD-4F04-88A9-9156C711A0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522" y="2580050"/>
                <a:ext cx="2899021" cy="16816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화살표: 왼쪽 37">
                <a:extLst>
                  <a:ext uri="{FF2B5EF4-FFF2-40B4-BE49-F238E27FC236}">
                    <a16:creationId xmlns:a16="http://schemas.microsoft.com/office/drawing/2014/main" id="{DA86CDB9-7B4C-4C4F-A36B-CF0256ECC8DA}"/>
                  </a:ext>
                </a:extLst>
              </p:cNvPr>
              <p:cNvSpPr/>
              <p:nvPr/>
            </p:nvSpPr>
            <p:spPr>
              <a:xfrm>
                <a:off x="3158956" y="2989958"/>
                <a:ext cx="558783" cy="662159"/>
              </a:xfrm>
              <a:prstGeom prst="leftArrow">
                <a:avLst>
                  <a:gd name="adj1" fmla="val 50000"/>
                  <a:gd name="adj2" fmla="val 33493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500" dirty="0">
                    <a:solidFill>
                      <a:schemeClr val="tx1"/>
                    </a:solidFill>
                  </a:rPr>
                  <a:t>원거리 공격</a:t>
                </a:r>
              </a:p>
            </p:txBody>
          </p:sp>
          <p:pic>
            <p:nvPicPr>
              <p:cNvPr id="22590" name="그림 38">
                <a:extLst>
                  <a:ext uri="{FF2B5EF4-FFF2-40B4-BE49-F238E27FC236}">
                    <a16:creationId xmlns:a16="http://schemas.microsoft.com/office/drawing/2014/main" id="{231D4006-3D93-4867-B03F-02917CE01B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67896" y="2928222"/>
                <a:ext cx="411894" cy="7020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0" name="화살표: 줄무늬가 있는 오른쪽 39">
                <a:extLst>
                  <a:ext uri="{FF2B5EF4-FFF2-40B4-BE49-F238E27FC236}">
                    <a16:creationId xmlns:a16="http://schemas.microsoft.com/office/drawing/2014/main" id="{AF82A234-A658-49BF-81DF-2BA7960BF31A}"/>
                  </a:ext>
                </a:extLst>
              </p:cNvPr>
              <p:cNvSpPr/>
              <p:nvPr/>
            </p:nvSpPr>
            <p:spPr>
              <a:xfrm>
                <a:off x="4110114" y="3165132"/>
                <a:ext cx="462442" cy="234734"/>
              </a:xfrm>
              <a:prstGeom prst="striped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500" dirty="0"/>
                  <a:t>이동</a:t>
                </a:r>
              </a:p>
            </p:txBody>
          </p:sp>
          <p:sp>
            <p:nvSpPr>
              <p:cNvPr id="22592" name="TextBox 40">
                <a:extLst>
                  <a:ext uri="{FF2B5EF4-FFF2-40B4-BE49-F238E27FC236}">
                    <a16:creationId xmlns:a16="http://schemas.microsoft.com/office/drawing/2014/main" id="{C4F527E3-AA57-4226-9B8A-1A0B39298B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95495" y="2828331"/>
                <a:ext cx="572717" cy="2516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ko-KR" altLang="en-US" sz="500">
                    <a:latin typeface="맑은 고딕" panose="020B0503020000020004" pitchFamily="50" charset="-127"/>
                  </a:rPr>
                  <a:t>이동 속도 상승</a:t>
                </a:r>
              </a:p>
            </p:txBody>
          </p:sp>
        </p:grpSp>
        <p:grpSp>
          <p:nvGrpSpPr>
            <p:cNvPr id="22561" name="그룹 42">
              <a:extLst>
                <a:ext uri="{FF2B5EF4-FFF2-40B4-BE49-F238E27FC236}">
                  <a16:creationId xmlns:a16="http://schemas.microsoft.com/office/drawing/2014/main" id="{76167A28-45A6-46F8-9AD7-49F86BD6BC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698498" y="5120640"/>
              <a:ext cx="2192020" cy="2509521"/>
              <a:chOff x="399570" y="859909"/>
              <a:chExt cx="2143845" cy="2452612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621744D6-5D3A-4F55-BE60-C504EFA5CA66}"/>
                  </a:ext>
                </a:extLst>
              </p:cNvPr>
              <p:cNvSpPr/>
              <p:nvPr/>
            </p:nvSpPr>
            <p:spPr>
              <a:xfrm>
                <a:off x="399570" y="1006371"/>
                <a:ext cx="2143845" cy="105998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05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0E0624C-F70C-46D0-939E-E5EFEFF540ED}"/>
                  </a:ext>
                </a:extLst>
              </p:cNvPr>
              <p:cNvSpPr txBox="1"/>
              <p:nvPr/>
            </p:nvSpPr>
            <p:spPr>
              <a:xfrm>
                <a:off x="983351" y="859909"/>
                <a:ext cx="976284" cy="35663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00" dirty="0">
                    <a:latin typeface="+mn-lt"/>
                  </a:rPr>
                  <a:t>룸 배치</a:t>
                </a:r>
                <a:endParaRPr lang="ko-KR" altLang="en-US" sz="1050" dirty="0">
                  <a:latin typeface="+mn-lt"/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DAEAD311-1B06-4523-B4EC-9937B33FDE65}"/>
                  </a:ext>
                </a:extLst>
              </p:cNvPr>
              <p:cNvSpPr/>
              <p:nvPr/>
            </p:nvSpPr>
            <p:spPr>
              <a:xfrm>
                <a:off x="759775" y="1306741"/>
                <a:ext cx="1423435" cy="62308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50" dirty="0"/>
                  <a:t>화약통</a:t>
                </a:r>
                <a:endParaRPr lang="ko-KR" altLang="en-US" sz="1000" dirty="0"/>
              </a:p>
            </p:txBody>
          </p:sp>
          <p:grpSp>
            <p:nvGrpSpPr>
              <p:cNvPr id="22584" name="그룹 46">
                <a:extLst>
                  <a:ext uri="{FF2B5EF4-FFF2-40B4-BE49-F238E27FC236}">
                    <a16:creationId xmlns:a16="http://schemas.microsoft.com/office/drawing/2014/main" id="{546275A4-4CEE-48A9-A431-D990545FAF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9570" y="2106074"/>
                <a:ext cx="2143845" cy="1206447"/>
                <a:chOff x="2712464" y="860558"/>
                <a:chExt cx="2143845" cy="1206447"/>
              </a:xfrm>
            </p:grpSpPr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D27119C1-56D1-4EDA-9BF4-BC8AA769AACA}"/>
                    </a:ext>
                  </a:extLst>
                </p:cNvPr>
                <p:cNvSpPr/>
                <p:nvPr/>
              </p:nvSpPr>
              <p:spPr>
                <a:xfrm>
                  <a:off x="2712464" y="1007020"/>
                  <a:ext cx="2143845" cy="10599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1050"/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75A3E34D-F02A-4C0A-A888-FFA960364F93}"/>
                    </a:ext>
                  </a:extLst>
                </p:cNvPr>
                <p:cNvSpPr txBox="1"/>
                <p:nvPr/>
              </p:nvSpPr>
              <p:spPr>
                <a:xfrm>
                  <a:off x="3296245" y="860558"/>
                  <a:ext cx="976284" cy="31205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>
                  <a:spAutoFit/>
                </a:bodyPr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800" dirty="0">
                      <a:latin typeface="+mn-lt"/>
                    </a:rPr>
                    <a:t>유저 경험</a:t>
                  </a:r>
                  <a:endParaRPr lang="ko-KR" altLang="en-US" sz="1050" dirty="0">
                    <a:latin typeface="+mn-lt"/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7F2DAF2-C7AF-4872-8370-7B94BA708DD6}"/>
                    </a:ext>
                  </a:extLst>
                </p:cNvPr>
                <p:cNvSpPr txBox="1"/>
                <p:nvPr/>
              </p:nvSpPr>
              <p:spPr>
                <a:xfrm>
                  <a:off x="2941009" y="1138589"/>
                  <a:ext cx="1711598" cy="6018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>
                  <a:spAutoFit/>
                </a:bodyPr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050" dirty="0">
                      <a:latin typeface="+mn-lt"/>
                    </a:rPr>
                    <a:t>화약통을 건드리면 터진다</a:t>
                  </a:r>
                </a:p>
              </p:txBody>
            </p:sp>
          </p:grpSp>
        </p:grpSp>
        <p:grpSp>
          <p:nvGrpSpPr>
            <p:cNvPr id="22562" name="그룹 50">
              <a:extLst>
                <a:ext uri="{FF2B5EF4-FFF2-40B4-BE49-F238E27FC236}">
                  <a16:creationId xmlns:a16="http://schemas.microsoft.com/office/drawing/2014/main" id="{243C0927-FFEE-4F89-9347-0BDDE5AED7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4202" y="5234942"/>
              <a:ext cx="4203701" cy="2438400"/>
              <a:chOff x="1920522" y="4261723"/>
              <a:chExt cx="2899021" cy="1681673"/>
            </a:xfrm>
          </p:grpSpPr>
          <p:pic>
            <p:nvPicPr>
              <p:cNvPr id="22578" name="그림 51" descr="건물, 회로, 하얀색, 컴퓨터이(가) 표시된 사진&#10;&#10;자동 생성된 설명">
                <a:extLst>
                  <a:ext uri="{FF2B5EF4-FFF2-40B4-BE49-F238E27FC236}">
                    <a16:creationId xmlns:a16="http://schemas.microsoft.com/office/drawing/2014/main" id="{EA43E361-948C-4F94-B7A0-35973EB04F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522" y="4261723"/>
                <a:ext cx="2899021" cy="16816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3" name="화살표: 왼쪽 52">
                <a:extLst>
                  <a:ext uri="{FF2B5EF4-FFF2-40B4-BE49-F238E27FC236}">
                    <a16:creationId xmlns:a16="http://schemas.microsoft.com/office/drawing/2014/main" id="{7F7CD11E-E379-498B-83B4-F14F7A263A23}"/>
                  </a:ext>
                </a:extLst>
              </p:cNvPr>
              <p:cNvSpPr/>
              <p:nvPr/>
            </p:nvSpPr>
            <p:spPr>
              <a:xfrm rot="1449108">
                <a:off x="3236030" y="4536746"/>
                <a:ext cx="558783" cy="662159"/>
              </a:xfrm>
              <a:prstGeom prst="leftArrow">
                <a:avLst>
                  <a:gd name="adj1" fmla="val 50000"/>
                  <a:gd name="adj2" fmla="val 33493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600" dirty="0">
                    <a:solidFill>
                      <a:schemeClr val="tx1"/>
                    </a:solidFill>
                  </a:rPr>
                  <a:t>원거리 공격</a:t>
                </a:r>
              </a:p>
            </p:txBody>
          </p:sp>
          <p:pic>
            <p:nvPicPr>
              <p:cNvPr id="22580" name="그림 53">
                <a:extLst>
                  <a:ext uri="{FF2B5EF4-FFF2-40B4-BE49-F238E27FC236}">
                    <a16:creationId xmlns:a16="http://schemas.microsoft.com/office/drawing/2014/main" id="{3FBE8C11-3EBC-46C9-9D1B-2F3F4B3E92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67896" y="4609895"/>
                <a:ext cx="411894" cy="7020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39CABD5-3255-4400-95EA-7DEB11DB2442}"/>
                </a:ext>
              </a:extLst>
            </p:cNvPr>
            <p:cNvSpPr/>
            <p:nvPr/>
          </p:nvSpPr>
          <p:spPr>
            <a:xfrm>
              <a:off x="-751840" y="93983"/>
              <a:ext cx="13728701" cy="253492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5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978E402D-FA2B-46CE-BE18-ADD3440D32BF}"/>
                </a:ext>
              </a:extLst>
            </p:cNvPr>
            <p:cNvSpPr/>
            <p:nvPr/>
          </p:nvSpPr>
          <p:spPr>
            <a:xfrm>
              <a:off x="-751840" y="2651763"/>
              <a:ext cx="13728701" cy="253492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5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ED7DED7-EBCD-4E9D-9F52-413E7B3374B2}"/>
                </a:ext>
              </a:extLst>
            </p:cNvPr>
            <p:cNvSpPr/>
            <p:nvPr/>
          </p:nvSpPr>
          <p:spPr>
            <a:xfrm>
              <a:off x="-751840" y="5168903"/>
              <a:ext cx="13728701" cy="253492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50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5EE3ADA-EBDC-402A-B295-E485A5182B52}"/>
                </a:ext>
              </a:extLst>
            </p:cNvPr>
            <p:cNvSpPr/>
            <p:nvPr/>
          </p:nvSpPr>
          <p:spPr>
            <a:xfrm>
              <a:off x="3253742" y="5554980"/>
              <a:ext cx="355600" cy="7696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50" dirty="0"/>
                <a:t>화약</a:t>
              </a:r>
            </a:p>
          </p:txBody>
        </p:sp>
      </p:grp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5816836-FB03-4A9F-A621-5E3404D59C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7" name="표 17">
            <a:extLst>
              <a:ext uri="{FF2B5EF4-FFF2-40B4-BE49-F238E27FC236}">
                <a16:creationId xmlns:a16="http://schemas.microsoft.com/office/drawing/2014/main" id="{C7EF3E62-BBB8-4572-9308-716D36FBD0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806796"/>
              </p:ext>
            </p:extLst>
          </p:nvPr>
        </p:nvGraphicFramePr>
        <p:xfrm>
          <a:off x="6225337" y="1409270"/>
          <a:ext cx="4449850" cy="1574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9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36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스킬 활용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97112" marR="97112" marT="48530" marB="48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63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몰려오는 몬스터에게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대쉬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 빠르게 접근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97112" marR="97112" marT="48530" marB="48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63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2. 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폭탄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을 몬스터에게 설치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97112" marR="97112" marT="48530" marB="48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63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3. ‘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시간역행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기술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 빠져나옴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97112" marR="97112" marT="48530" marB="48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8" name="표 67">
            <a:extLst>
              <a:ext uri="{FF2B5EF4-FFF2-40B4-BE49-F238E27FC236}">
                <a16:creationId xmlns:a16="http://schemas.microsoft.com/office/drawing/2014/main" id="{EE9B14E5-4EB4-4990-AA4D-EDA15DBB7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7939953"/>
              </p:ext>
            </p:extLst>
          </p:nvPr>
        </p:nvGraphicFramePr>
        <p:xfrm>
          <a:off x="6225337" y="3294343"/>
          <a:ext cx="4449850" cy="1258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9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94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캐릭터 </a:t>
                      </a:r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</a:rPr>
                        <a:t>스텟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무기 활용</a:t>
                      </a:r>
                    </a:p>
                  </a:txBody>
                  <a:tcPr marL="103404" marR="103404" marT="51711" marB="517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435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이동 속도를 통해 공격을 회피하면서 몬스터를 공격</a:t>
                      </a:r>
                    </a:p>
                  </a:txBody>
                  <a:tcPr marL="103404" marR="103404" marT="51711" marB="517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435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근거리 무기로 한번에 처치</a:t>
                      </a:r>
                    </a:p>
                  </a:txBody>
                  <a:tcPr marL="103404" marR="103404" marT="51711" marB="517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9" name="표 68">
            <a:extLst>
              <a:ext uri="{FF2B5EF4-FFF2-40B4-BE49-F238E27FC236}">
                <a16:creationId xmlns:a16="http://schemas.microsoft.com/office/drawing/2014/main" id="{18BBA628-5B1C-4D35-9698-5622FF762B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717510"/>
              </p:ext>
            </p:extLst>
          </p:nvPr>
        </p:nvGraphicFramePr>
        <p:xfrm>
          <a:off x="6225337" y="4901596"/>
          <a:ext cx="4449850" cy="143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9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9147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룸 구조물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유저 경험 활용</a:t>
                      </a:r>
                    </a:p>
                  </a:txBody>
                  <a:tcPr marL="103404" marR="103404" marT="51675" marB="51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5506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유저 경험을 통해 화약통을 근접무기로 공격하면 데미지를 받음을 암</a:t>
                      </a:r>
                    </a:p>
                  </a:txBody>
                  <a:tcPr marL="103404" marR="103404" marT="51675" marB="51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47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원거리 무기로 화약통을 공격해 한번에 몬스터를 처치</a:t>
                      </a:r>
                    </a:p>
                  </a:txBody>
                  <a:tcPr marL="103404" marR="103404" marT="51675" marB="51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8901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9" name="그룹 7">
            <a:extLst>
              <a:ext uri="{FF2B5EF4-FFF2-40B4-BE49-F238E27FC236}">
                <a16:creationId xmlns:a16="http://schemas.microsoft.com/office/drawing/2014/main" id="{A4E2A88B-20EF-42B3-ACF0-DDF7117DB945}"/>
              </a:ext>
            </a:extLst>
          </p:cNvPr>
          <p:cNvGrpSpPr>
            <a:grpSpLocks/>
          </p:cNvGrpSpPr>
          <p:nvPr/>
        </p:nvGrpSpPr>
        <p:grpSpPr bwMode="auto">
          <a:xfrm>
            <a:off x="642069" y="1422053"/>
            <a:ext cx="4362521" cy="5005249"/>
            <a:chOff x="292100" y="985837"/>
            <a:chExt cx="4279900" cy="4911112"/>
          </a:xfrm>
        </p:grpSpPr>
        <p:grpSp>
          <p:nvGrpSpPr>
            <p:cNvPr id="23579" name="그룹 8">
              <a:extLst>
                <a:ext uri="{FF2B5EF4-FFF2-40B4-BE49-F238E27FC236}">
                  <a16:creationId xmlns:a16="http://schemas.microsoft.com/office/drawing/2014/main" id="{B2D17562-D32E-4A89-B224-7082316F8A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7031" y="985837"/>
              <a:ext cx="4094969" cy="4351338"/>
              <a:chOff x="477031" y="985837"/>
              <a:chExt cx="4094969" cy="4351338"/>
            </a:xfrm>
          </p:grpSpPr>
          <p:pic>
            <p:nvPicPr>
              <p:cNvPr id="23583" name="내용 개체 틀 79">
                <a:extLst>
                  <a:ext uri="{FF2B5EF4-FFF2-40B4-BE49-F238E27FC236}">
                    <a16:creationId xmlns:a16="http://schemas.microsoft.com/office/drawing/2014/main" id="{B593C37A-AC44-45E7-98B2-092E783D18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7031" y="985837"/>
                <a:ext cx="4094969" cy="4351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05440BCD-B860-45F8-81DA-9B8E717625AF}"/>
                  </a:ext>
                </a:extLst>
              </p:cNvPr>
              <p:cNvCxnSpPr/>
              <p:nvPr/>
            </p:nvCxnSpPr>
            <p:spPr>
              <a:xfrm>
                <a:off x="1925659" y="4086679"/>
                <a:ext cx="373067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585" name="TextBox 14">
                <a:extLst>
                  <a:ext uri="{FF2B5EF4-FFF2-40B4-BE49-F238E27FC236}">
                    <a16:creationId xmlns:a16="http://schemas.microsoft.com/office/drawing/2014/main" id="{C46EA259-7B79-484D-83CA-9DAB233500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78961" y="3757658"/>
                <a:ext cx="432791" cy="241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000" b="1">
                    <a:latin typeface="맑은 고딕" panose="020B0503020000020004" pitchFamily="50" charset="-127"/>
                  </a:rPr>
                  <a:t>대량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45BDD8-43D1-49FA-B6E3-0B781A88BC2A}"/>
                </a:ext>
              </a:extLst>
            </p:cNvPr>
            <p:cNvSpPr txBox="1"/>
            <p:nvPr/>
          </p:nvSpPr>
          <p:spPr>
            <a:xfrm>
              <a:off x="292100" y="5655359"/>
              <a:ext cx="2305811" cy="2415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000" dirty="0">
                  <a:latin typeface="+mn-lt"/>
                </a:rPr>
                <a:t>2) </a:t>
              </a:r>
              <a:r>
                <a:rPr lang="ko-KR" altLang="en-US" sz="1000" dirty="0">
                  <a:latin typeface="+mn-lt"/>
                </a:rPr>
                <a:t>축적된 제화 </a:t>
              </a:r>
              <a:r>
                <a:rPr lang="en-US" altLang="ko-KR" sz="1000" dirty="0">
                  <a:latin typeface="+mn-lt"/>
                </a:rPr>
                <a:t>+ </a:t>
              </a:r>
              <a:r>
                <a:rPr lang="ko-KR" altLang="en-US" sz="1000" dirty="0">
                  <a:latin typeface="+mn-lt"/>
                </a:rPr>
                <a:t>보스 클리어 보상 재화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974F21-C4FA-46F0-A99D-20E53890EDAE}"/>
                </a:ext>
              </a:extLst>
            </p:cNvPr>
            <p:cNvSpPr txBox="1"/>
            <p:nvPr/>
          </p:nvSpPr>
          <p:spPr>
            <a:xfrm>
              <a:off x="292100" y="5401322"/>
              <a:ext cx="2486664" cy="2415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000" dirty="0">
                  <a:latin typeface="+mn-lt"/>
                </a:rPr>
                <a:t>1) </a:t>
              </a:r>
              <a:r>
                <a:rPr lang="ko-KR" altLang="en-US" sz="1000" dirty="0">
                  <a:latin typeface="+mn-lt"/>
                </a:rPr>
                <a:t>축적된 재화 </a:t>
              </a:r>
              <a:r>
                <a:rPr lang="en-US" altLang="ko-KR" sz="1000" dirty="0">
                  <a:latin typeface="+mn-lt"/>
                </a:rPr>
                <a:t>/ (</a:t>
              </a:r>
              <a:r>
                <a:rPr lang="ko-KR" altLang="en-US" sz="1000" dirty="0">
                  <a:latin typeface="+mn-lt"/>
                </a:rPr>
                <a:t>전체 룸 개수 </a:t>
              </a:r>
              <a:r>
                <a:rPr lang="en-US" altLang="ko-KR" sz="1000" dirty="0">
                  <a:latin typeface="+mn-lt"/>
                </a:rPr>
                <a:t>– </a:t>
              </a:r>
              <a:r>
                <a:rPr lang="ko-KR" altLang="en-US" sz="1000" dirty="0">
                  <a:latin typeface="+mn-lt"/>
                </a:rPr>
                <a:t>클리어 룸</a:t>
              </a:r>
              <a:r>
                <a:rPr lang="en-US" altLang="ko-KR" sz="1000" dirty="0">
                  <a:latin typeface="+mn-lt"/>
                </a:rPr>
                <a:t>)</a:t>
              </a:r>
              <a:endParaRPr lang="ko-KR" altLang="en-US" sz="1000" dirty="0">
                <a:latin typeface="+mn-lt"/>
              </a:endParaRPr>
            </a:p>
          </p:txBody>
        </p:sp>
        <p:sp>
          <p:nvSpPr>
            <p:cNvPr id="23582" name="TextBox 11">
              <a:extLst>
                <a:ext uri="{FF2B5EF4-FFF2-40B4-BE49-F238E27FC236}">
                  <a16:creationId xmlns:a16="http://schemas.microsoft.com/office/drawing/2014/main" id="{58B83553-471E-4F87-B3EB-1EC47CD639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100" y="2031478"/>
              <a:ext cx="1296174" cy="2566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ko-KR" altLang="en-US" sz="1050" dirty="0">
                  <a:latin typeface="맑은 고딕" panose="020B0503020000020004" pitchFamily="50" charset="-127"/>
                </a:rPr>
                <a:t>휘발 성 </a:t>
              </a:r>
              <a:r>
                <a:rPr lang="ko-KR" altLang="en-US" sz="1050" dirty="0" err="1">
                  <a:latin typeface="맑은 고딕" panose="020B0503020000020004" pitchFamily="50" charset="-127"/>
                </a:rPr>
                <a:t>스텟</a:t>
              </a:r>
              <a:r>
                <a:rPr lang="ko-KR" altLang="en-US" sz="1050" dirty="0">
                  <a:latin typeface="맑은 고딕" panose="020B0503020000020004" pitchFamily="50" charset="-127"/>
                </a:rPr>
                <a:t> 소멸</a:t>
              </a:r>
              <a:endParaRPr lang="ko-KR" altLang="en-US" sz="1000" dirty="0">
                <a:latin typeface="맑은 고딕" panose="020B0503020000020004" pitchFamily="50" charset="-127"/>
              </a:endParaRPr>
            </a:p>
          </p:txBody>
        </p:sp>
      </p:grpSp>
      <p:graphicFrame>
        <p:nvGraphicFramePr>
          <p:cNvPr id="16" name="표 17">
            <a:extLst>
              <a:ext uri="{FF2B5EF4-FFF2-40B4-BE49-F238E27FC236}">
                <a16:creationId xmlns:a16="http://schemas.microsoft.com/office/drawing/2014/main" id="{2AEC0894-CC64-4E85-A13E-26CD0DF07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742942"/>
              </p:ext>
            </p:extLst>
          </p:nvPr>
        </p:nvGraphicFramePr>
        <p:xfrm>
          <a:off x="5313872" y="1248004"/>
          <a:ext cx="6236059" cy="5362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8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2522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모든 챕터 클리어 시 유저 선택지</a:t>
                      </a: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9746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선택지</a:t>
                      </a: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모든 챕터를 클리어한 경우 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두 가지 선택지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를 유저가 고르도록 함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미래로 돌아갈지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과거로 돌아 갈지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6822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미래로 가는 경우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플레이 기록이 사라짐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캐릭터 성장치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무기 수집 완성도 등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2313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과거로 갈 경우 캐릭터 육성 정도와 획득 무기는 남겨두고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재화만 사라지고 다시 플레이를 시작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088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err="1">
                          <a:solidFill>
                            <a:srgbClr val="C00000"/>
                          </a:solidFill>
                        </a:rPr>
                        <a:t>회차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 플레이에 대한 유저의 선택을 게임에 반영하기 위한 장치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엔딩은 보았지만 다른 컨텐츠를 완성하기 위해 과거로 갈 수 있고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다시 처음부터 플레이하기 위해 미래로 갈 수 있음</a:t>
                      </a: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3B2242BC-A75D-4AE2-B300-72DBC34C2A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451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표 29">
            <a:extLst>
              <a:ext uri="{FF2B5EF4-FFF2-40B4-BE49-F238E27FC236}">
                <a16:creationId xmlns:a16="http://schemas.microsoft.com/office/drawing/2014/main" id="{81CC9761-7BF8-4C0F-8DD3-FD6AEFA626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457190"/>
              </p:ext>
            </p:extLst>
          </p:nvPr>
        </p:nvGraphicFramePr>
        <p:xfrm>
          <a:off x="666750" y="4574281"/>
          <a:ext cx="10894064" cy="18192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47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7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1920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게임 내부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총 </a:t>
                      </a:r>
                      <a:r>
                        <a:rPr lang="en-US" altLang="ko-KR" sz="1400" b="1" dirty="0">
                          <a:solidFill>
                            <a:srgbClr val="C00000"/>
                          </a:solidFill>
                        </a:rPr>
                        <a:t>7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개의 챕터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챕터는 </a:t>
                      </a:r>
                      <a:r>
                        <a:rPr lang="en-US" altLang="ko-KR" sz="1400" b="1" dirty="0">
                          <a:solidFill>
                            <a:srgbClr val="C00000"/>
                          </a:solidFill>
                        </a:rPr>
                        <a:t>4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개의 스테이지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구성됨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스테이지는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다수의 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구성됨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사망 시 해당 스테이지의 처음으로 이동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16074" marR="116074" marT="57998" marB="57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총 </a:t>
                      </a:r>
                      <a:r>
                        <a:rPr lang="en-US" altLang="ko-KR" sz="1400" b="1" dirty="0">
                          <a:solidFill>
                            <a:srgbClr val="C00000"/>
                          </a:solidFill>
                        </a:rPr>
                        <a:t>5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종의 룸</a:t>
                      </a:r>
                      <a:endParaRPr lang="en-US" altLang="ko-KR" sz="14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랜덤으로 배치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되는 룸들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유저가 플레이 했던 룸을 기준으로 </a:t>
                      </a:r>
                      <a:r>
                        <a:rPr lang="en-US" altLang="ko-KR" sz="1400" b="1" dirty="0">
                          <a:solidFill>
                            <a:srgbClr val="C00000"/>
                          </a:solidFill>
                        </a:rPr>
                        <a:t>3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개의 다음 룸들 중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유저가 원하는 룸을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선택해 진행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일정 룸을 진행하면 고정적으로 스테이지 보스 룸이 등장</a:t>
                      </a:r>
                      <a:endParaRPr lang="en-US" altLang="ko-KR" sz="1400" b="1" dirty="0">
                        <a:solidFill>
                          <a:srgbClr val="C00000"/>
                        </a:solidFill>
                      </a:endParaRPr>
                    </a:p>
                  </a:txBody>
                  <a:tcPr marL="116074" marR="116074" marT="57998" marB="57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2" name="그룹 31">
            <a:extLst>
              <a:ext uri="{FF2B5EF4-FFF2-40B4-BE49-F238E27FC236}">
                <a16:creationId xmlns:a16="http://schemas.microsoft.com/office/drawing/2014/main" id="{34681AB7-D40E-470B-9B59-89C7238F9B7C}"/>
              </a:ext>
            </a:extLst>
          </p:cNvPr>
          <p:cNvGrpSpPr/>
          <p:nvPr/>
        </p:nvGrpSpPr>
        <p:grpSpPr>
          <a:xfrm>
            <a:off x="1919280" y="1345578"/>
            <a:ext cx="8367719" cy="3065090"/>
            <a:chOff x="-241278" y="528322"/>
            <a:chExt cx="11968459" cy="4384039"/>
          </a:xfrm>
        </p:grpSpPr>
        <p:grpSp>
          <p:nvGrpSpPr>
            <p:cNvPr id="24583" name="그룹 7">
              <a:extLst>
                <a:ext uri="{FF2B5EF4-FFF2-40B4-BE49-F238E27FC236}">
                  <a16:creationId xmlns:a16="http://schemas.microsoft.com/office/drawing/2014/main" id="{2D96290B-8D63-47DF-9D4D-230EC5BA0C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77760" y="528322"/>
              <a:ext cx="4249421" cy="4384039"/>
              <a:chOff x="1124125" y="2692866"/>
              <a:chExt cx="2439691" cy="2516697"/>
            </a:xfrm>
          </p:grpSpPr>
          <p:grpSp>
            <p:nvGrpSpPr>
              <p:cNvPr id="24602" name="그룹 8">
                <a:extLst>
                  <a:ext uri="{FF2B5EF4-FFF2-40B4-BE49-F238E27FC236}">
                    <a16:creationId xmlns:a16="http://schemas.microsoft.com/office/drawing/2014/main" id="{ED70EF09-8EA8-4655-8167-12955E9639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78918" y="2820988"/>
                <a:ext cx="2152651" cy="2290642"/>
                <a:chOff x="685799" y="1142081"/>
                <a:chExt cx="2152651" cy="2290642"/>
              </a:xfrm>
            </p:grpSpPr>
            <p:pic>
              <p:nvPicPr>
                <p:cNvPr id="24604" name="그림 10" descr="모니터, 시계, 검은색, 탑재이(가) 표시된 사진&#10;&#10;자동 생성된 설명">
                  <a:extLst>
                    <a:ext uri="{FF2B5EF4-FFF2-40B4-BE49-F238E27FC236}">
                      <a16:creationId xmlns:a16="http://schemas.microsoft.com/office/drawing/2014/main" id="{5B90A543-5F5C-49A3-A8C8-30B1FE61A55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048" r="29747"/>
                <a:stretch>
                  <a:fillRect/>
                </a:stretch>
              </p:blipFill>
              <p:spPr bwMode="auto">
                <a:xfrm>
                  <a:off x="685799" y="1142081"/>
                  <a:ext cx="2152651" cy="229064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cxnSp>
              <p:nvCxnSpPr>
                <p:cNvPr id="12" name="직선 화살표 연결선 11">
                  <a:extLst>
                    <a:ext uri="{FF2B5EF4-FFF2-40B4-BE49-F238E27FC236}">
                      <a16:creationId xmlns:a16="http://schemas.microsoft.com/office/drawing/2014/main" id="{26FEC7C6-9172-428A-93F4-0898C4A1C9E6}"/>
                    </a:ext>
                  </a:extLst>
                </p:cNvPr>
                <p:cNvCxnSpPr/>
                <p:nvPr/>
              </p:nvCxnSpPr>
              <p:spPr>
                <a:xfrm>
                  <a:off x="1757414" y="1305581"/>
                  <a:ext cx="0" cy="103526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직선 화살표 연결선 12">
                  <a:extLst>
                    <a:ext uri="{FF2B5EF4-FFF2-40B4-BE49-F238E27FC236}">
                      <a16:creationId xmlns:a16="http://schemas.microsoft.com/office/drawing/2014/main" id="{D50BDFFB-409F-48D8-805E-568E790C2A78}"/>
                    </a:ext>
                  </a:extLst>
                </p:cNvPr>
                <p:cNvCxnSpPr/>
                <p:nvPr/>
              </p:nvCxnSpPr>
              <p:spPr>
                <a:xfrm flipH="1">
                  <a:off x="1128898" y="1581164"/>
                  <a:ext cx="628516" cy="123939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직선 화살표 연결선 13">
                  <a:extLst>
                    <a:ext uri="{FF2B5EF4-FFF2-40B4-BE49-F238E27FC236}">
                      <a16:creationId xmlns:a16="http://schemas.microsoft.com/office/drawing/2014/main" id="{58ABD7C0-F784-4675-9A6C-5CDC3D4F52FE}"/>
                    </a:ext>
                  </a:extLst>
                </p:cNvPr>
                <p:cNvCxnSpPr/>
                <p:nvPr/>
              </p:nvCxnSpPr>
              <p:spPr>
                <a:xfrm>
                  <a:off x="1366597" y="1795506"/>
                  <a:ext cx="97704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곱하기 기호 14">
                  <a:extLst>
                    <a:ext uri="{FF2B5EF4-FFF2-40B4-BE49-F238E27FC236}">
                      <a16:creationId xmlns:a16="http://schemas.microsoft.com/office/drawing/2014/main" id="{95867A43-4994-4333-93AE-A0DDDBC7676E}"/>
                    </a:ext>
                  </a:extLst>
                </p:cNvPr>
                <p:cNvSpPr/>
                <p:nvPr/>
              </p:nvSpPr>
              <p:spPr>
                <a:xfrm>
                  <a:off x="1366597" y="1696355"/>
                  <a:ext cx="75830" cy="207052"/>
                </a:xfrm>
                <a:prstGeom prst="mathMultiply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1400"/>
                </a:p>
              </p:txBody>
            </p:sp>
            <p:cxnSp>
              <p:nvCxnSpPr>
                <p:cNvPr id="16" name="직선 화살표 연결선 15">
                  <a:extLst>
                    <a:ext uri="{FF2B5EF4-FFF2-40B4-BE49-F238E27FC236}">
                      <a16:creationId xmlns:a16="http://schemas.microsoft.com/office/drawing/2014/main" id="{6835968C-E7BA-442A-80E0-2CF4AA5ABBC2}"/>
                    </a:ext>
                  </a:extLst>
                </p:cNvPr>
                <p:cNvCxnSpPr/>
                <p:nvPr/>
              </p:nvCxnSpPr>
              <p:spPr>
                <a:xfrm>
                  <a:off x="1128898" y="1847998"/>
                  <a:ext cx="559977" cy="139979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화살표 연결선 16">
                  <a:extLst>
                    <a:ext uri="{FF2B5EF4-FFF2-40B4-BE49-F238E27FC236}">
                      <a16:creationId xmlns:a16="http://schemas.microsoft.com/office/drawing/2014/main" id="{4C526AA9-38E5-4765-A893-3EA194822D8A}"/>
                    </a:ext>
                  </a:extLst>
                </p:cNvPr>
                <p:cNvCxnSpPr/>
                <p:nvPr/>
              </p:nvCxnSpPr>
              <p:spPr>
                <a:xfrm>
                  <a:off x="1757414" y="3104889"/>
                  <a:ext cx="0" cy="12685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3D097C7E-C3B4-474D-986C-BA5B35EB1A4A}"/>
                  </a:ext>
                </a:extLst>
              </p:cNvPr>
              <p:cNvSpPr/>
              <p:nvPr/>
            </p:nvSpPr>
            <p:spPr>
              <a:xfrm>
                <a:off x="1124125" y="2692866"/>
                <a:ext cx="2439691" cy="251669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400"/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77E82DA-674B-4C68-B568-A0CBD941DE39}"/>
                </a:ext>
              </a:extLst>
            </p:cNvPr>
            <p:cNvSpPr/>
            <p:nvPr/>
          </p:nvSpPr>
          <p:spPr>
            <a:xfrm>
              <a:off x="835661" y="739143"/>
              <a:ext cx="1270000" cy="399541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dirty="0">
                  <a:solidFill>
                    <a:schemeClr val="tx1"/>
                  </a:solidFill>
                </a:rPr>
                <a:t>챕터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2037591-FFBB-412C-AFBC-D8E578E13771}"/>
                </a:ext>
              </a:extLst>
            </p:cNvPr>
            <p:cNvSpPr/>
            <p:nvPr/>
          </p:nvSpPr>
          <p:spPr>
            <a:xfrm>
              <a:off x="2105662" y="739143"/>
              <a:ext cx="2608579" cy="98805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r>
                <a:rPr lang="ko-KR" altLang="en-US" dirty="0">
                  <a:solidFill>
                    <a:schemeClr val="tx1"/>
                  </a:solidFill>
                </a:rPr>
                <a:t>스테이지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F842576-900D-4F2B-97E0-EF8F30D9E60A}"/>
                </a:ext>
              </a:extLst>
            </p:cNvPr>
            <p:cNvSpPr/>
            <p:nvPr/>
          </p:nvSpPr>
          <p:spPr>
            <a:xfrm>
              <a:off x="2105662" y="1714501"/>
              <a:ext cx="2608579" cy="100584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dirty="0">
                  <a:solidFill>
                    <a:schemeClr val="tx1"/>
                  </a:solidFill>
                </a:rPr>
                <a:t>2 </a:t>
              </a:r>
              <a:r>
                <a:rPr lang="ko-KR" altLang="en-US" dirty="0">
                  <a:solidFill>
                    <a:schemeClr val="tx1"/>
                  </a:solidFill>
                </a:rPr>
                <a:t>스테이지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B9D938E-75F6-4E7C-AF43-01A4D05EBFCF}"/>
                </a:ext>
              </a:extLst>
            </p:cNvPr>
            <p:cNvSpPr/>
            <p:nvPr/>
          </p:nvSpPr>
          <p:spPr>
            <a:xfrm>
              <a:off x="2105662" y="2720343"/>
              <a:ext cx="2608579" cy="10083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dirty="0">
                  <a:solidFill>
                    <a:schemeClr val="tx1"/>
                  </a:solidFill>
                </a:rPr>
                <a:t>3 </a:t>
              </a:r>
              <a:r>
                <a:rPr lang="ko-KR" altLang="en-US" dirty="0">
                  <a:solidFill>
                    <a:schemeClr val="tx1"/>
                  </a:solidFill>
                </a:rPr>
                <a:t>스테이지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5D45F90-D325-46A6-8845-5A1827B7180F}"/>
                </a:ext>
              </a:extLst>
            </p:cNvPr>
            <p:cNvSpPr/>
            <p:nvPr/>
          </p:nvSpPr>
          <p:spPr>
            <a:xfrm>
              <a:off x="2105662" y="3723641"/>
              <a:ext cx="2608579" cy="101092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dirty="0">
                  <a:solidFill>
                    <a:schemeClr val="tx1"/>
                  </a:solidFill>
                </a:rPr>
                <a:t>4 </a:t>
              </a:r>
              <a:r>
                <a:rPr lang="ko-KR" altLang="en-US" dirty="0">
                  <a:solidFill>
                    <a:schemeClr val="tx1"/>
                  </a:solidFill>
                </a:rPr>
                <a:t>스테이지</a:t>
              </a:r>
            </a:p>
          </p:txBody>
        </p:sp>
        <p:sp>
          <p:nvSpPr>
            <p:cNvPr id="24" name="화살표: 아래쪽 23">
              <a:extLst>
                <a:ext uri="{FF2B5EF4-FFF2-40B4-BE49-F238E27FC236}">
                  <a16:creationId xmlns:a16="http://schemas.microsoft.com/office/drawing/2014/main" id="{1FBB7AAE-D5B2-474B-9839-C749E0C7B2AF}"/>
                </a:ext>
              </a:extLst>
            </p:cNvPr>
            <p:cNvSpPr/>
            <p:nvPr/>
          </p:nvSpPr>
          <p:spPr>
            <a:xfrm>
              <a:off x="25400" y="739143"/>
              <a:ext cx="698501" cy="399541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400"/>
            </a:p>
          </p:txBody>
        </p:sp>
        <p:sp>
          <p:nvSpPr>
            <p:cNvPr id="24598" name="TextBox 24">
              <a:extLst>
                <a:ext uri="{FF2B5EF4-FFF2-40B4-BE49-F238E27FC236}">
                  <a16:creationId xmlns:a16="http://schemas.microsoft.com/office/drawing/2014/main" id="{160C3BCF-AC3F-44AC-8771-F94834931E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-1864360" y="2362225"/>
              <a:ext cx="3642360" cy="396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ko-KR" altLang="en-US" sz="1200" dirty="0">
                  <a:latin typeface="맑은 고딕" panose="020B0503020000020004" pitchFamily="50" charset="-127"/>
                </a:rPr>
                <a:t>기본 챕터 진행 흐름</a:t>
              </a: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66B20759-255A-4DC5-8E8A-F8CBCFD92C41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4714242" y="1234443"/>
              <a:ext cx="2763520" cy="2489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F7BE0F3B-539F-4C52-B338-E5D6181C45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095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5DAE3-960D-49D9-838A-6F5BB468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시간을 활용한 스킬 액션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C1B35A3-E753-44B6-80AD-5067B465CE8C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C63964-AD7D-43D9-BC4E-8654C972BA40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82772A-06E9-4C1C-B46A-44AEE309D536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59A0D3-9FB9-45E4-A165-5D6CEE54398B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4116AF-2729-4771-ADF6-76A58BF474B9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9BC7D1-19BB-4CCA-9F59-9CCB2A3E6747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282A0D-EBA1-40F5-AE29-84806654CB2D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46D81CF6-9A66-44E6-896F-C1DCF716A6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2662918"/>
              </p:ext>
            </p:extLst>
          </p:nvPr>
        </p:nvGraphicFramePr>
        <p:xfrm>
          <a:off x="419100" y="1605341"/>
          <a:ext cx="11150977" cy="4514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975">
                  <a:extLst>
                    <a:ext uri="{9D8B030D-6E8A-4147-A177-3AD203B41FA5}">
                      <a16:colId xmlns:a16="http://schemas.microsoft.com/office/drawing/2014/main" val="3252026394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938125213"/>
                    </a:ext>
                  </a:extLst>
                </a:gridCol>
                <a:gridCol w="2378449">
                  <a:extLst>
                    <a:ext uri="{9D8B030D-6E8A-4147-A177-3AD203B41FA5}">
                      <a16:colId xmlns:a16="http://schemas.microsoft.com/office/drawing/2014/main" val="760073407"/>
                    </a:ext>
                  </a:extLst>
                </a:gridCol>
                <a:gridCol w="4943478">
                  <a:extLst>
                    <a:ext uri="{9D8B030D-6E8A-4147-A177-3AD203B41FA5}">
                      <a16:colId xmlns:a16="http://schemas.microsoft.com/office/drawing/2014/main" val="31026198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방해요소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해결방법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3205985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 피지컬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캐릭터 스킬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884958"/>
                  </a:ext>
                </a:extLst>
              </a:tr>
              <a:tr h="6102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유저의 체력이 마나이다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플레이 시간에 따라 점차 체력이 감소한다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스킬을 사용하면 사용한 스킬에 해당하는 수치 만큼 체력이 감소된다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빠르고 효율적인 방법으로 몬스터를 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처치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처치한 몬스터의 </a:t>
                      </a:r>
                      <a:r>
                        <a:rPr lang="en-US" altLang="ko-KR" sz="1000" dirty="0"/>
                        <a:t>HP</a:t>
                      </a:r>
                      <a:r>
                        <a:rPr lang="ko-KR" altLang="en-US" sz="1000" dirty="0"/>
                        <a:t>를 빼앗는다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시스템 적으로 캐릭터의 </a:t>
                      </a:r>
                      <a:r>
                        <a:rPr lang="en-US" altLang="ko-KR" sz="1000" dirty="0"/>
                        <a:t>HP</a:t>
                      </a:r>
                      <a:r>
                        <a:rPr lang="ko-KR" altLang="en-US" sz="1000" dirty="0"/>
                        <a:t>를 회복시켜주는 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가 등장한다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보스 몬스터를 처치하면 </a:t>
                      </a:r>
                      <a:r>
                        <a:rPr lang="en-US" altLang="ko-KR" sz="1000" dirty="0"/>
                        <a:t>HP</a:t>
                      </a:r>
                      <a:r>
                        <a:rPr lang="ko-KR" altLang="en-US" sz="1000" dirty="0"/>
                        <a:t>가 크게 회복된다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048716"/>
                  </a:ext>
                </a:extLst>
              </a:tr>
              <a:tr h="8845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공격의 대상을 선정하는 범위가 방 전체인 경우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유저의 피지컬 로 회피가 불가능한 상황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없음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시간을 빠르게 진행시켜 방어막을 활성화 시킨다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적의 행동을 정지시켜 공격을 일시적으로 하지 못하게 만든다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피해를 입은 후 몇 초 이전의 캐릭터 상태와 위치로 이동해 공격 받은 효과를 상쇄한다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공격의 대상의 시간을 빠르게 진행시켜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자연사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시킨다</a:t>
                      </a:r>
                      <a:r>
                        <a:rPr lang="en-US" altLang="ko-KR" sz="1000" dirty="0"/>
                        <a:t>.(</a:t>
                      </a:r>
                      <a:r>
                        <a:rPr lang="ko-KR" altLang="en-US" sz="1000" dirty="0"/>
                        <a:t>시간을 회복할 수 없음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316341"/>
                  </a:ext>
                </a:extLst>
              </a:tr>
              <a:tr h="6102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 캐릭터의 위치를 기준으로 일정 범위를 공격하는 상황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조작으로 캐릭터를 이동시켜 회피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시간을 빠르게 진행 시켜 방어막을 활성화 시킨다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적의 행동을 정지 시켜 공격을 일시적으로 하지 못하게 만든다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피해를 입은 후 몇 초 이전의 캐릭터 상태와 위치로 이동해 공격 받은 효과를 상쇄한다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공격의 대상의 시간을 빠르게 진행시켜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자연사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시킨다</a:t>
                      </a:r>
                      <a:r>
                        <a:rPr lang="en-US" altLang="ko-KR" sz="1000" dirty="0"/>
                        <a:t>.(</a:t>
                      </a:r>
                      <a:r>
                        <a:rPr lang="ko-KR" altLang="en-US" sz="1000" dirty="0"/>
                        <a:t>시간을 회복할 수 없음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429242"/>
                  </a:ext>
                </a:extLst>
              </a:tr>
              <a:tr h="8845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 캐릭터가 아닌 방의 랜덤 좌표를 기준으로 공격 범위를 선정해 공격을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조작으로 캐릭터를 이동시켜 회피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시간을 빠르게 진행 시켜 방어막을 활성화 시킨다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적의 행동을 정지 시켜 공격을 일시적으로 하지 못하게 만든다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피해를 입은 후 몇 초 이전의 캐릭터 상태와 위치로 이동해 공격 받은 효과를 상쇄한다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공격의 대상의 시간을 빠르게 진행시켜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자연사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시킨다</a:t>
                      </a:r>
                      <a:r>
                        <a:rPr lang="en-US" altLang="ko-KR" sz="1000" dirty="0"/>
                        <a:t>.(</a:t>
                      </a:r>
                      <a:r>
                        <a:rPr lang="ko-KR" altLang="en-US" sz="1000" dirty="0"/>
                        <a:t>시간을 회복할 수 없음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499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6436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5DAE3-960D-49D9-838A-6F5BB468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시간을 활용한 스킬 액션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C1B35A3-E753-44B6-80AD-5067B465CE8C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C63964-AD7D-43D9-BC4E-8654C972BA40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82772A-06E9-4C1C-B46A-44AEE309D536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59A0D3-9FB9-45E4-A165-5D6CEE54398B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4116AF-2729-4771-ADF6-76A58BF474B9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9BC7D1-19BB-4CCA-9F59-9CCB2A3E6747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282A0D-EBA1-40F5-AE29-84806654CB2D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A957CD45-8936-4953-98B6-27AEAF7CB9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1701465"/>
              </p:ext>
            </p:extLst>
          </p:nvPr>
        </p:nvGraphicFramePr>
        <p:xfrm>
          <a:off x="520511" y="1402586"/>
          <a:ext cx="11150977" cy="2593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075">
                  <a:extLst>
                    <a:ext uri="{9D8B030D-6E8A-4147-A177-3AD203B41FA5}">
                      <a16:colId xmlns:a16="http://schemas.microsoft.com/office/drawing/2014/main" val="3252026394"/>
                    </a:ext>
                  </a:extLst>
                </a:gridCol>
                <a:gridCol w="3638550">
                  <a:extLst>
                    <a:ext uri="{9D8B030D-6E8A-4147-A177-3AD203B41FA5}">
                      <a16:colId xmlns:a16="http://schemas.microsoft.com/office/drawing/2014/main" val="1938125213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760073407"/>
                    </a:ext>
                  </a:extLst>
                </a:gridCol>
                <a:gridCol w="3788152">
                  <a:extLst>
                    <a:ext uri="{9D8B030D-6E8A-4147-A177-3AD203B41FA5}">
                      <a16:colId xmlns:a16="http://schemas.microsoft.com/office/drawing/2014/main" val="31026198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방해요소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해결방법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3205985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유저 피지컬</a:t>
                      </a:r>
                      <a:endParaRPr lang="en-US" altLang="ko-KR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캐릭터 스킬</a:t>
                      </a:r>
                      <a:endParaRPr lang="en-US" altLang="ko-KR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325529"/>
                  </a:ext>
                </a:extLst>
              </a:tr>
              <a:tr h="6102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대상이 이동하며 이동 경로를 공격 또는 이동 후 도착 지점에 공격을 하는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요소의 이동 경로를 파악해 미리 회피 하거나 이동 기술을 활용해 회피한다</a:t>
                      </a:r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캐릭터의 시간을 빠르게 진행시켜 방어막을 활성화 시킴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대상의 움직임을 정지시켜 제거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움직임을 느리게 만들어 회피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951386"/>
                  </a:ext>
                </a:extLst>
              </a:tr>
              <a:tr h="6102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방해요소가 멀리서 탄을 날려 유저를 공격하는 상황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보편적인 상황</a:t>
                      </a:r>
                      <a:endParaRPr lang="en-US" altLang="ko-KR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캐릭터를 움직여 회피한다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캐릭터의 시간을 빠르게 진행시켜 방어막을 활성화 시킴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시간을 정지 또는 느리게 움직여 회피하기 쉽게 만든다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구조물을 만들어 일시적으로 방어한다</a:t>
                      </a:r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257797"/>
                  </a:ext>
                </a:extLst>
              </a:tr>
              <a:tr h="6102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방해요소의 공격 범위에 유저가 들어온 경우 유저를 공격하는 상황</a:t>
                      </a:r>
                      <a:endParaRPr lang="en-US" altLang="ko-KR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회피 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정지 기술로 대상의 공격을 중지시킨다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캐릭터의 시간을 빠르게 진행시켜 방어막을 활성화 시킨다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시간을 정지 또는 느리게 만들어 회피하기 쉽게 만든다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공격의 대상의 시간을 빠르게 진행시켜 </a:t>
                      </a:r>
                      <a:r>
                        <a:rPr lang="en-US" altLang="ko-KR" sz="800" dirty="0"/>
                        <a:t>‘</a:t>
                      </a:r>
                      <a:r>
                        <a:rPr lang="ko-KR" altLang="en-US" sz="800" dirty="0"/>
                        <a:t>자연사</a:t>
                      </a:r>
                      <a:r>
                        <a:rPr lang="en-US" altLang="ko-KR" sz="800" dirty="0"/>
                        <a:t>’</a:t>
                      </a:r>
                      <a:r>
                        <a:rPr lang="ko-KR" altLang="en-US" sz="800" dirty="0"/>
                        <a:t>시킨다</a:t>
                      </a:r>
                      <a:r>
                        <a:rPr lang="en-US" altLang="ko-KR" sz="800" dirty="0"/>
                        <a:t>.(</a:t>
                      </a:r>
                      <a:r>
                        <a:rPr lang="ko-KR" altLang="en-US" sz="800" dirty="0"/>
                        <a:t>시간을 회복할 수 없음</a:t>
                      </a:r>
                      <a:r>
                        <a:rPr lang="en-US" altLang="ko-KR" sz="800" dirty="0"/>
                        <a:t>)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627348"/>
                  </a:ext>
                </a:extLst>
              </a:tr>
            </a:tbl>
          </a:graphicData>
        </a:graphic>
      </p:graphicFrame>
      <p:pic>
        <p:nvPicPr>
          <p:cNvPr id="52226" name="Picture 2">
            <a:extLst>
              <a:ext uri="{FF2B5EF4-FFF2-40B4-BE49-F238E27FC236}">
                <a16:creationId xmlns:a16="http://schemas.microsoft.com/office/drawing/2014/main" id="{9AAE355D-841A-4DAB-B4DB-008E6DA2AF5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968" y="4555740"/>
            <a:ext cx="2847975" cy="160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34A4F5-C88D-4765-A663-72EE46ACCB38}"/>
              </a:ext>
            </a:extLst>
          </p:cNvPr>
          <p:cNvSpPr txBox="1"/>
          <p:nvPr/>
        </p:nvSpPr>
        <p:spPr>
          <a:xfrm>
            <a:off x="1181968" y="4101106"/>
            <a:ext cx="4430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※ </a:t>
            </a:r>
            <a:r>
              <a:rPr lang="ko-KR" altLang="en-US" sz="1400" dirty="0"/>
              <a:t>참고 자료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퀀텀</a:t>
            </a:r>
            <a:r>
              <a:rPr lang="ko-KR" altLang="en-US" sz="1400" dirty="0"/>
              <a:t> 브레이크</a:t>
            </a:r>
            <a:r>
              <a:rPr lang="en-US" altLang="ko-KR" sz="1400" dirty="0"/>
              <a:t>_Quantum Break </a:t>
            </a:r>
            <a:r>
              <a:rPr lang="ko-KR" altLang="en-US" sz="1400" dirty="0"/>
              <a:t>액션 장면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8930C8-FAA3-457D-A156-F5DDCF9976E6}"/>
              </a:ext>
            </a:extLst>
          </p:cNvPr>
          <p:cNvSpPr txBox="1"/>
          <p:nvPr/>
        </p:nvSpPr>
        <p:spPr>
          <a:xfrm>
            <a:off x="9548328" y="6562838"/>
            <a:ext cx="2643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※ </a:t>
            </a:r>
            <a:r>
              <a:rPr lang="ko-KR" altLang="en-US" sz="1000" dirty="0"/>
              <a:t>슬라이드 쇼로 보시면 사진이 움직입니다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1D09AD57-CFE4-4C75-ABC9-6B19888B384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730" y="4555740"/>
            <a:ext cx="2922539" cy="160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2" name="Picture 8">
            <a:extLst>
              <a:ext uri="{FF2B5EF4-FFF2-40B4-BE49-F238E27FC236}">
                <a16:creationId xmlns:a16="http://schemas.microsoft.com/office/drawing/2014/main" id="{43582A1D-6BA9-431C-85E2-811D92CEC14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056" y="4555041"/>
            <a:ext cx="2839558" cy="160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DF7EC5-D1F4-41D8-8D14-7A9E70F6AE67}"/>
              </a:ext>
            </a:extLst>
          </p:cNvPr>
          <p:cNvSpPr txBox="1"/>
          <p:nvPr/>
        </p:nvSpPr>
        <p:spPr>
          <a:xfrm>
            <a:off x="1210335" y="6156236"/>
            <a:ext cx="22797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적에게 빠르게 접근해 처지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04F7D3-0CF6-4850-9A98-5DB51F1D0BA0}"/>
              </a:ext>
            </a:extLst>
          </p:cNvPr>
          <p:cNvSpPr txBox="1"/>
          <p:nvPr/>
        </p:nvSpPr>
        <p:spPr>
          <a:xfrm>
            <a:off x="4672012" y="6156236"/>
            <a:ext cx="2858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다가오는 </a:t>
            </a:r>
            <a:r>
              <a:rPr lang="ko-KR" altLang="en-US" sz="1400"/>
              <a:t>위협을 시간을 멈춰 회피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785E69-8126-4B55-9DE6-E1B37805A144}"/>
              </a:ext>
            </a:extLst>
          </p:cNvPr>
          <p:cNvSpPr txBox="1"/>
          <p:nvPr/>
        </p:nvSpPr>
        <p:spPr>
          <a:xfrm>
            <a:off x="8172556" y="6156236"/>
            <a:ext cx="2678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빠르게 이동해 적의 공격을 회피</a:t>
            </a:r>
          </a:p>
        </p:txBody>
      </p:sp>
    </p:spTree>
    <p:extLst>
      <p:ext uri="{BB962C8B-B14F-4D97-AF65-F5344CB8AC3E}">
        <p14:creationId xmlns:p14="http://schemas.microsoft.com/office/powerpoint/2010/main" val="3326382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B19E3A-9220-4E47-8D5F-980CF9E9B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간략한 설명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C72ECBC-4F7A-4DD5-9F6B-14C77745650E}"/>
              </a:ext>
            </a:extLst>
          </p:cNvPr>
          <p:cNvGrpSpPr/>
          <p:nvPr/>
        </p:nvGrpSpPr>
        <p:grpSpPr>
          <a:xfrm>
            <a:off x="722425" y="1421692"/>
            <a:ext cx="5079038" cy="2856136"/>
            <a:chOff x="588989" y="1502268"/>
            <a:chExt cx="3760285" cy="2114551"/>
          </a:xfrm>
        </p:grpSpPr>
        <p:pic>
          <p:nvPicPr>
            <p:cNvPr id="11" name="그림 10" descr="거리, 옅은, 교통, 테이블이(가) 표시된 사진&#10;&#10;자동 생성된 설명">
              <a:extLst>
                <a:ext uri="{FF2B5EF4-FFF2-40B4-BE49-F238E27FC236}">
                  <a16:creationId xmlns:a16="http://schemas.microsoft.com/office/drawing/2014/main" id="{CACC3796-79FA-479C-981C-435D255FE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989" y="1502269"/>
              <a:ext cx="3760285" cy="2114550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F5B3433-0C80-4FF6-B9EB-7BB52A29E849}"/>
                </a:ext>
              </a:extLst>
            </p:cNvPr>
            <p:cNvSpPr/>
            <p:nvPr/>
          </p:nvSpPr>
          <p:spPr>
            <a:xfrm>
              <a:off x="588989" y="1502268"/>
              <a:ext cx="352431" cy="3444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/>
                <a:t>초상화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4D290BA-D915-43F1-8272-EFBBEB72BEEA}"/>
                </a:ext>
              </a:extLst>
            </p:cNvPr>
            <p:cNvSpPr/>
            <p:nvPr/>
          </p:nvSpPr>
          <p:spPr>
            <a:xfrm>
              <a:off x="941420" y="1570531"/>
              <a:ext cx="819150" cy="1333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체력</a:t>
              </a:r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690B7A4-687D-4F7C-8CD0-644B8876A7ED}"/>
                </a:ext>
              </a:extLst>
            </p:cNvPr>
            <p:cNvSpPr/>
            <p:nvPr/>
          </p:nvSpPr>
          <p:spPr>
            <a:xfrm>
              <a:off x="941420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25DB955-1B48-4130-A1B9-6F7865885559}"/>
                </a:ext>
              </a:extLst>
            </p:cNvPr>
            <p:cNvSpPr/>
            <p:nvPr/>
          </p:nvSpPr>
          <p:spPr>
            <a:xfrm>
              <a:off x="1046189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BA374C6-B8B2-4299-913F-3C4303C7FBA2}"/>
                </a:ext>
              </a:extLst>
            </p:cNvPr>
            <p:cNvSpPr/>
            <p:nvPr/>
          </p:nvSpPr>
          <p:spPr>
            <a:xfrm>
              <a:off x="1150958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E518BD3-A2C7-450C-9D0A-E0D35FAE3885}"/>
                </a:ext>
              </a:extLst>
            </p:cNvPr>
            <p:cNvSpPr/>
            <p:nvPr/>
          </p:nvSpPr>
          <p:spPr>
            <a:xfrm>
              <a:off x="1255727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F2A583E-C9D3-4266-823C-D5AD80CC86A9}"/>
                </a:ext>
              </a:extLst>
            </p:cNvPr>
            <p:cNvSpPr/>
            <p:nvPr/>
          </p:nvSpPr>
          <p:spPr>
            <a:xfrm>
              <a:off x="3579845" y="1570531"/>
              <a:ext cx="681038" cy="2381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유저 편의 기능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BCDC658-A288-4324-BA90-B0F0BD84888F}"/>
                </a:ext>
              </a:extLst>
            </p:cNvPr>
            <p:cNvSpPr/>
            <p:nvPr/>
          </p:nvSpPr>
          <p:spPr>
            <a:xfrm>
              <a:off x="3579845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/>
                <a:t>공격동작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A8ACBF1-7BAD-41AD-820F-B501088D4C40}"/>
                </a:ext>
              </a:extLst>
            </p:cNvPr>
            <p:cNvSpPr/>
            <p:nvPr/>
          </p:nvSpPr>
          <p:spPr>
            <a:xfrm>
              <a:off x="604330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이동 조작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555D74B-3DC2-43CD-8FE9-4E6D741C1E6C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D0DB0E-F535-450B-898E-FE65A4A01A13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서론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E01DD4-8941-4980-BFA9-D7CE69B8A61C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091EF1-95D4-4B9C-815B-AC4D39A9CEC4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5A3773-393D-4491-9ECE-3CD738D6FF06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8B0D04-E2F8-4965-B0B2-0143DBD1BAED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C443B66-E092-470A-A2A1-8132641F0E61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AEC77DD-3DA0-45DD-8ACC-DA67A7D4C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922555"/>
              </p:ext>
            </p:extLst>
          </p:nvPr>
        </p:nvGraphicFramePr>
        <p:xfrm>
          <a:off x="457197" y="4493866"/>
          <a:ext cx="5609495" cy="1857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011">
                  <a:extLst>
                    <a:ext uri="{9D8B030D-6E8A-4147-A177-3AD203B41FA5}">
                      <a16:colId xmlns:a16="http://schemas.microsoft.com/office/drawing/2014/main" val="3521566501"/>
                    </a:ext>
                  </a:extLst>
                </a:gridCol>
                <a:gridCol w="2127738">
                  <a:extLst>
                    <a:ext uri="{9D8B030D-6E8A-4147-A177-3AD203B41FA5}">
                      <a16:colId xmlns:a16="http://schemas.microsoft.com/office/drawing/2014/main" val="3014147884"/>
                    </a:ext>
                  </a:extLst>
                </a:gridCol>
                <a:gridCol w="896816">
                  <a:extLst>
                    <a:ext uri="{9D8B030D-6E8A-4147-A177-3AD203B41FA5}">
                      <a16:colId xmlns:a16="http://schemas.microsoft.com/office/drawing/2014/main" val="2851039772"/>
                    </a:ext>
                  </a:extLst>
                </a:gridCol>
                <a:gridCol w="1907930">
                  <a:extLst>
                    <a:ext uri="{9D8B030D-6E8A-4147-A177-3AD203B41FA5}">
                      <a16:colId xmlns:a16="http://schemas.microsoft.com/office/drawing/2014/main" val="3710806594"/>
                    </a:ext>
                  </a:extLst>
                </a:gridCol>
              </a:tblGrid>
              <a:tr h="2493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싱글 게임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시점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15985"/>
                  </a:ext>
                </a:extLst>
              </a:tr>
              <a:tr h="2872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SF , 2D,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834895"/>
                  </a:ext>
                </a:extLst>
              </a:tr>
              <a:tr h="2813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게임 난이도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권장 사양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063545"/>
                  </a:ext>
                </a:extLst>
              </a:tr>
              <a:tr h="747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차별점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(Like)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의 어려운 게임 난이도를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육성을 통해 완화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Lite)</a:t>
                      </a: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시간을 조종하는 액션을 통해 차별화 시도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게임에서 잘 사용하지 않는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SF(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풍의 컨셉 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2448264"/>
                  </a:ext>
                </a:extLst>
              </a:tr>
            </a:tbl>
          </a:graphicData>
        </a:graphic>
      </p:graphicFrame>
      <p:graphicFrame>
        <p:nvGraphicFramePr>
          <p:cNvPr id="28" name="표 8">
            <a:extLst>
              <a:ext uri="{FF2B5EF4-FFF2-40B4-BE49-F238E27FC236}">
                <a16:creationId xmlns:a16="http://schemas.microsoft.com/office/drawing/2014/main" id="{356B6325-2EA6-4145-894A-AEF45367C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342312"/>
              </p:ext>
            </p:extLst>
          </p:nvPr>
        </p:nvGraphicFramePr>
        <p:xfrm>
          <a:off x="6096001" y="1421693"/>
          <a:ext cx="5632938" cy="4929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2938">
                  <a:extLst>
                    <a:ext uri="{9D8B030D-6E8A-4147-A177-3AD203B41FA5}">
                      <a16:colId xmlns:a16="http://schemas.microsoft.com/office/drawing/2014/main" val="1192714129"/>
                    </a:ext>
                  </a:extLst>
                </a:gridCol>
              </a:tblGrid>
              <a:tr h="4690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기획 의도와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969630"/>
                  </a:ext>
                </a:extLst>
              </a:tr>
              <a:tr h="223032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모바일 플랫폼에 부족했던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장르의 게임을 만드는 것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모바일 플랫폼에 맞춰 조작의 간소화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로그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장르를 플레이하던 유저를 타겟으로 새로운 액션성을 경험하도록 하는 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65213"/>
                  </a:ext>
                </a:extLst>
              </a:tr>
              <a:tr h="223032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목표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(RPG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게임의 기본적인 조작 방식 채택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통한 쉽게 게임에 적응 할 수 있는 환경 조성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착용하는 무기에 따라 달라지는 액션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무기에 부여하는 특성에 따라 달라지는 전투 방식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높은 몬스터 공략난이도를 캐릭터 스킬과 유저의 컨트롤 숙련도를 활용해 극복하는 게임성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364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7743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9B5956-E245-4570-B3B3-794ADCBD3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7324"/>
            <a:ext cx="5181600" cy="4848225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무기 강화 시스템과 함께 무기를 강화하는 방법을 추가함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무기에 특성을 부여해 유저가 원하는 무기를 직접 만드는 것이 가능 하도록 함 </a:t>
            </a:r>
            <a:r>
              <a:rPr lang="en-US" altLang="ko-KR" sz="1200" dirty="0"/>
              <a:t>( </a:t>
            </a:r>
            <a:r>
              <a:rPr lang="ko-KR" altLang="en-US" sz="1200" dirty="0"/>
              <a:t>유저가 특성을 수집하는 방식에서 무기에 부여하는 방식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인벤토리를 통해 유저는 무기를 모을 수 있고 소비 아이템을 구매 즉시 사용하지 않고 인벤토리에 저장해 두고 원하는 상황에 사용할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무기 강화를 위해 인벤토리에 무기와 소량의 재화가 필요함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랜덤 확률이 아닌 고정확률로 강화 차수가 늘어나면서 점차 강화에 들어가는 재화의 양이 늘어남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무기의 두번째 특성을 사용하기 위해서는 던전에서 수집한 재료아이템이 필요함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재료아이템을 모아 강화 상인에게 말을 걸면 원하는 무기의 특성을 개방할 수 있으며 동시에 랜덤으로 특성이 생성됨</a:t>
            </a:r>
            <a:endParaRPr lang="en-US" altLang="ko-KR" sz="12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0D56FC0-AC3B-46ED-9329-A9BB7B3DA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무기 시스템</a:t>
            </a:r>
          </a:p>
        </p:txBody>
      </p:sp>
      <p:pic>
        <p:nvPicPr>
          <p:cNvPr id="7" name="내용 개체 틀 6" descr="시계이(가) 표시된 사진&#10;&#10;자동 생성된 설명">
            <a:extLst>
              <a:ext uri="{FF2B5EF4-FFF2-40B4-BE49-F238E27FC236}">
                <a16:creationId xmlns:a16="http://schemas.microsoft.com/office/drawing/2014/main" id="{B13D1187-198F-4D7A-B693-67F07112BA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14" y="1727201"/>
            <a:ext cx="4187772" cy="2176462"/>
          </a:xfrm>
          <a:prstGeom prst="rect">
            <a:avLst/>
          </a:prstGeom>
        </p:spPr>
      </p:pic>
      <p:pic>
        <p:nvPicPr>
          <p:cNvPr id="11" name="내용 개체 틀 10" descr="사진, 어두운, 작은, 앉아있는이(가) 표시된 사진&#10;&#10;자동 생성된 설명">
            <a:extLst>
              <a:ext uri="{FF2B5EF4-FFF2-40B4-BE49-F238E27FC236}">
                <a16:creationId xmlns:a16="http://schemas.microsoft.com/office/drawing/2014/main" id="{BE6186AF-B741-4F7D-AF51-10AE23FEB252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20" y="4040188"/>
            <a:ext cx="4162159" cy="2174875"/>
          </a:xfr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A01C05D-E6DE-4D6E-B404-CC6456682010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3F41FA-80E5-4DC2-9F27-62327DA14596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3087E1D-E21B-4787-BF10-0CDC2B78CFBD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3F6AFA-F584-445D-8EB5-7D78D9F2DB03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1A6508-24C4-48F3-8C40-E7947A5B5D30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DD8EA23-A75B-4700-A978-2A7A92AA6313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FC513FC-9EC1-46EA-B246-EB4779C1058C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04541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거리, 옅은, 교통, 테이블이(가) 표시된 사진&#10;&#10;자동 생성된 설명">
            <a:extLst>
              <a:ext uri="{FF2B5EF4-FFF2-40B4-BE49-F238E27FC236}">
                <a16:creationId xmlns:a16="http://schemas.microsoft.com/office/drawing/2014/main" id="{6716B3FC-DAF4-4AC0-8C28-1988E818A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77" y="1620839"/>
            <a:ext cx="3870845" cy="2176722"/>
          </a:xfrm>
          <a:prstGeom prst="rect">
            <a:avLst/>
          </a:prstGeom>
        </p:spPr>
      </p:pic>
      <p:pic>
        <p:nvPicPr>
          <p:cNvPr id="7" name="내용 개체 틀 6" descr="스크린샷이(가) 표시된 사진&#10;&#10;자동 생성된 설명">
            <a:extLst>
              <a:ext uri="{FF2B5EF4-FFF2-40B4-BE49-F238E27FC236}">
                <a16:creationId xmlns:a16="http://schemas.microsoft.com/office/drawing/2014/main" id="{AD6E9719-CC40-4863-9746-FB64DAA552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647" y="1616076"/>
            <a:ext cx="2757705" cy="2176462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8B249B-F205-47B3-A65C-873478443D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704975"/>
            <a:ext cx="5181600" cy="4351338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기본으로 방을 클리어 하는 순간 상인이 판매하는 아이템이 판매창과 함께 화면에 표시됨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유저가 구입을 원하지 않고 일정 방 개수 만큼 상인을 이용하지 않으려 한다면 설정 변경을 통해 일정 방을 통과 하는 중에는 등장하지 않게 할 수 있음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방마다 상인을 이용 가능 횟수는 </a:t>
            </a:r>
            <a:r>
              <a:rPr lang="en-US" altLang="ko-KR" sz="1400" dirty="0"/>
              <a:t>1</a:t>
            </a:r>
            <a:r>
              <a:rPr lang="ko-KR" altLang="en-US" sz="1400" dirty="0"/>
              <a:t>회로 제한되며 판매 창을 닫을 시 상인이 사라짐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코인이 부족하더라도 유저가 현재 사용하는 무기를 대가로 소량의 재화와 함께 원하는 무기를 구입할 수 있음</a:t>
            </a:r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E5AAAFB-0792-4922-B45E-D7EA6548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</p:spPr>
        <p:txBody>
          <a:bodyPr/>
          <a:lstStyle/>
          <a:p>
            <a:r>
              <a:rPr lang="ko-KR" altLang="en-US" dirty="0"/>
              <a:t>상인 시스템</a:t>
            </a:r>
          </a:p>
        </p:txBody>
      </p:sp>
      <p:pic>
        <p:nvPicPr>
          <p:cNvPr id="11" name="내용 개체 틀 10" descr="건물, 옅은, 교통, 거리이(가) 표시된 사진&#10;&#10;자동 생성된 설명">
            <a:extLst>
              <a:ext uri="{FF2B5EF4-FFF2-40B4-BE49-F238E27FC236}">
                <a16:creationId xmlns:a16="http://schemas.microsoft.com/office/drawing/2014/main" id="{91910F22-3A8C-40E6-A875-462E2881BAD7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77" y="3881438"/>
            <a:ext cx="3870845" cy="2174875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403D55C-54BF-4BAD-A834-E8F08C6299D7}"/>
              </a:ext>
            </a:extLst>
          </p:cNvPr>
          <p:cNvSpPr txBox="1"/>
          <p:nvPr/>
        </p:nvSpPr>
        <p:spPr>
          <a:xfrm>
            <a:off x="1859647" y="2327360"/>
            <a:ext cx="82640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/>
              <a:t>판매 창 표시 자동 끄기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A256EFF-E909-4323-96E9-D10A28D27671}"/>
              </a:ext>
            </a:extLst>
          </p:cNvPr>
          <p:cNvSpPr/>
          <p:nvPr/>
        </p:nvSpPr>
        <p:spPr>
          <a:xfrm>
            <a:off x="2597150" y="2322337"/>
            <a:ext cx="177800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11596E4-F295-4614-B403-8EE8204A7AFE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3979430-587A-4534-B54C-058634C22F2E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BE8EE3C-AEE2-4FEC-BAD0-5A6190659962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29259BA-0754-4AA9-A64C-9F304E1EE477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E16AFF5-7984-406A-9335-6FEBCBD7107C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2CC955-B4EB-4517-BE24-74923692C875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B78E1CF-E107-4A09-9BB7-D526F8FE740B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589952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시계이(가) 표시된 사진&#10;&#10;자동 생성된 설명">
            <a:extLst>
              <a:ext uri="{FF2B5EF4-FFF2-40B4-BE49-F238E27FC236}">
                <a16:creationId xmlns:a16="http://schemas.microsoft.com/office/drawing/2014/main" id="{3CB15BD2-C0DD-4914-8890-199AB5D712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36" y="1991706"/>
            <a:ext cx="4340728" cy="1536325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BAA818-31CD-4025-A17B-46264CB52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26392"/>
            <a:ext cx="5181600" cy="4351338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방에 배치되던 중립 구조물의 종류를 다양하게 구성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투척무기와 아이템 속성을 추가해 중립 구조물과 속성추가효과를 만들어내는 것을 추가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던전에 랜덤으로 배치되는 중립구조물을 통해 게임 진행의 의외성을 부여하려고 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랜덤이지만 하나의 스테이지에 등장할 구조물의 타입을 두가지로 고정되도록 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유저의 스킬이 중립 구조물에도 영향을 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보물 상자를 복원 또는 파괴하여 희귀 재료를 </a:t>
            </a:r>
            <a:r>
              <a:rPr lang="ko-KR" altLang="en-US" sz="1400" dirty="0" err="1"/>
              <a:t>파밍</a:t>
            </a:r>
            <a:r>
              <a:rPr lang="ko-KR" altLang="en-US" sz="1400" dirty="0"/>
              <a:t> 가능</a:t>
            </a:r>
          </a:p>
          <a:p>
            <a:endParaRPr lang="ko-KR" altLang="en-US" sz="14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571EC97-E928-47BA-AF50-A013A4516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중립 구조물 </a:t>
            </a:r>
            <a:r>
              <a:rPr lang="en-US" altLang="ko-KR" dirty="0"/>
              <a:t>&amp; </a:t>
            </a:r>
            <a:r>
              <a:rPr lang="ko-KR" altLang="en-US" dirty="0" err="1"/>
              <a:t>파밍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467F0193-85A9-4615-BD8A-5C4821B5FBA1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445" y="3802061"/>
            <a:ext cx="3392110" cy="2006602"/>
          </a:xfr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696F9B2D-0F33-4CDA-A308-11CD4DE0BFEA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5425BB-72A3-4F1D-A3A6-C94CA97E6B7A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CF75197-6A6C-4AE2-8FAF-1B241DAD9BB3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E22B0E-A464-4C7F-9340-1C4B578A7B40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64DC1A-B3EE-40D4-ADFB-E427F712175E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DA1EC88-27E2-47E9-B593-6111F943E4C2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7C20794-2943-40F0-8C47-BCA3C9351142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74550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내용 개체 틀 13" descr="시계, 컴퓨터이(가) 표시된 사진&#10;&#10;자동 생성된 설명">
            <a:extLst>
              <a:ext uri="{FF2B5EF4-FFF2-40B4-BE49-F238E27FC236}">
                <a16:creationId xmlns:a16="http://schemas.microsoft.com/office/drawing/2014/main" id="{AC36EA9C-80DC-4F46-8682-B3FD4DD4BA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360" y="1387829"/>
            <a:ext cx="2670279" cy="1353429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DEB633-40C8-4712-9853-08B92DB5998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체력과 </a:t>
            </a:r>
            <a:r>
              <a:rPr lang="ko-KR" altLang="en-US" sz="1200" dirty="0" err="1"/>
              <a:t>마나를</a:t>
            </a:r>
            <a:r>
              <a:rPr lang="ko-KR" altLang="en-US" sz="1200" dirty="0"/>
              <a:t> 동일하게 사용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게임을 시작하면 조금씩 체력이 감소함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몬스터를 처치해 체력을 회복하기도</a:t>
            </a:r>
            <a:r>
              <a:rPr lang="en-US" altLang="ko-KR" sz="1200" dirty="0"/>
              <a:t>, NPC</a:t>
            </a:r>
            <a:r>
              <a:rPr lang="ko-KR" altLang="en-US" sz="1200" dirty="0"/>
              <a:t>를 통해 체력을 회복할 수도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회피 기술을 기본으로 사용이 가능하며 회피 모션 중에는 피격대상이 되지 않음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캐릭터 강화를 통해 게임의 편의성을 강화할 수 있음</a:t>
            </a:r>
            <a:br>
              <a:rPr lang="en-US" altLang="ko-KR" sz="1200" dirty="0"/>
            </a:br>
            <a:r>
              <a:rPr lang="en-US" altLang="ko-KR" sz="1200" dirty="0"/>
              <a:t>(ex. </a:t>
            </a:r>
            <a:r>
              <a:rPr lang="ko-KR" altLang="en-US" sz="1200" dirty="0"/>
              <a:t>인벤토리 칸 증가</a:t>
            </a:r>
            <a:r>
              <a:rPr lang="en-US" altLang="ko-KR" sz="1200" dirty="0"/>
              <a:t>, </a:t>
            </a:r>
            <a:r>
              <a:rPr lang="ko-KR" altLang="en-US" sz="1200" dirty="0"/>
              <a:t>체력 증가</a:t>
            </a:r>
            <a:r>
              <a:rPr lang="en-US" altLang="ko-KR" sz="1200" dirty="0"/>
              <a:t>, </a:t>
            </a:r>
            <a:r>
              <a:rPr lang="ko-KR" altLang="en-US" sz="1200" dirty="0"/>
              <a:t>체력 회복 량 증가</a:t>
            </a:r>
            <a:r>
              <a:rPr lang="en-US" altLang="ko-KR" sz="1200" dirty="0"/>
              <a:t>, </a:t>
            </a:r>
            <a:r>
              <a:rPr lang="ko-KR" altLang="en-US" sz="1200" dirty="0"/>
              <a:t>시작 재화 증가 등등 게임의 난이도 하향과 편의성을 강화할 수 있음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게임 내에 아이템만 캐릭터의 기본 속성에 영향을 줌</a:t>
            </a:r>
            <a:br>
              <a:rPr lang="en-US" altLang="ko-KR" sz="1200" dirty="0"/>
            </a:br>
            <a:r>
              <a:rPr lang="en-US" altLang="ko-KR" sz="1200" dirty="0"/>
              <a:t>(</a:t>
            </a:r>
            <a:r>
              <a:rPr lang="ko-KR" altLang="en-US" sz="1200" dirty="0"/>
              <a:t>특성이 캐릭터에 부여되는 것이 아닌 무기에 부여되는 강화요소로 사용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278751E-DE51-4058-9FEE-C44364E62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시스템</a:t>
            </a:r>
          </a:p>
        </p:txBody>
      </p:sp>
      <p:pic>
        <p:nvPicPr>
          <p:cNvPr id="16" name="내용 개체 틀 15" descr="시계이(가) 표시된 사진&#10;&#10;자동 생성된 설명">
            <a:extLst>
              <a:ext uri="{FF2B5EF4-FFF2-40B4-BE49-F238E27FC236}">
                <a16:creationId xmlns:a16="http://schemas.microsoft.com/office/drawing/2014/main" id="{EF5AC8F6-7822-471B-9F60-524FD4C8D423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236" y="2844674"/>
            <a:ext cx="2938527" cy="1444877"/>
          </a:xfr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A190C1E8-D825-48FD-AC7C-5A9D05076B6A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00F0DB-E6A7-4BDB-9F68-F76652A51D72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D9CD57-CC88-457B-AB13-3BC712866FB4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F0C1F8-1973-4FFA-A8B1-5353CD9BF17B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E858E8C-A4B0-4E4D-80B4-E50C88B9DDE7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60EC34-54DA-4D08-B873-EA3A020585B0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1CD3859-63E4-4E13-8CD6-EE9D830E3E45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pic>
        <p:nvPicPr>
          <p:cNvPr id="18" name="그림 17" descr="모니터, 사진, 텔레비전, 시계이(가) 표시된 사진&#10;&#10;자동 생성된 설명">
            <a:extLst>
              <a:ext uri="{FF2B5EF4-FFF2-40B4-BE49-F238E27FC236}">
                <a16:creationId xmlns:a16="http://schemas.microsoft.com/office/drawing/2014/main" id="{1C8539BD-A33F-4030-AFB2-7661EC66A1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083" y="4392967"/>
            <a:ext cx="2578832" cy="165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59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F44C11B-9FB7-45CF-BE08-FD5E21ABC5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A7879D-9649-43A9-AB04-5D5639D810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방 종류</a:t>
            </a:r>
            <a:endParaRPr lang="en-US" altLang="ko-KR" dirty="0"/>
          </a:p>
          <a:p>
            <a:pPr lvl="1"/>
            <a:r>
              <a:rPr lang="ko-KR" altLang="en-US" dirty="0"/>
              <a:t>일반</a:t>
            </a:r>
            <a:r>
              <a:rPr lang="en-US" altLang="ko-KR" dirty="0"/>
              <a:t>, </a:t>
            </a:r>
            <a:r>
              <a:rPr lang="ko-KR" altLang="en-US" dirty="0"/>
              <a:t>고급</a:t>
            </a:r>
            <a:r>
              <a:rPr lang="en-US" altLang="ko-KR" dirty="0"/>
              <a:t>, </a:t>
            </a:r>
            <a:r>
              <a:rPr lang="ko-KR" altLang="en-US" dirty="0"/>
              <a:t>상가</a:t>
            </a:r>
            <a:r>
              <a:rPr lang="en-US" altLang="ko-KR" dirty="0"/>
              <a:t>, </a:t>
            </a:r>
            <a:r>
              <a:rPr lang="ko-KR" altLang="en-US" dirty="0"/>
              <a:t>보스</a:t>
            </a:r>
            <a:r>
              <a:rPr lang="en-US" altLang="ko-KR" dirty="0"/>
              <a:t>, </a:t>
            </a:r>
            <a:r>
              <a:rPr lang="ko-KR" altLang="en-US" dirty="0"/>
              <a:t>이벤트 </a:t>
            </a:r>
            <a:endParaRPr lang="en-US" altLang="ko-KR" dirty="0"/>
          </a:p>
          <a:p>
            <a:r>
              <a:rPr lang="ko-KR" altLang="en-US" dirty="0"/>
              <a:t>아이템 분류</a:t>
            </a:r>
            <a:endParaRPr lang="en-US" altLang="ko-KR" dirty="0"/>
          </a:p>
          <a:p>
            <a:pPr lvl="1"/>
            <a:r>
              <a:rPr lang="ko-KR" altLang="en-US" dirty="0"/>
              <a:t>착용</a:t>
            </a:r>
            <a:r>
              <a:rPr lang="en-US" altLang="ko-KR" dirty="0"/>
              <a:t>, </a:t>
            </a:r>
            <a:r>
              <a:rPr lang="ko-KR" altLang="en-US" dirty="0"/>
              <a:t>소비</a:t>
            </a:r>
            <a:r>
              <a:rPr lang="en-US" altLang="ko-KR" dirty="0"/>
              <a:t>, </a:t>
            </a:r>
            <a:r>
              <a:rPr lang="ko-KR" altLang="en-US" dirty="0"/>
              <a:t>유물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50D8270-5C89-43C2-91A6-F1B0CE9C8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기타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B482E2-ACE7-4334-A460-34CE4589F8CB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507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146D55-53CA-4D5F-AE4A-0E22F9149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방의 종류를 간소화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F1AA58-6806-4AE2-BC91-002A0D039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400" dirty="0"/>
              <a:t>상점과 포탈</a:t>
            </a:r>
            <a:r>
              <a:rPr lang="en-US" altLang="ko-KR" sz="1400" dirty="0"/>
              <a:t> </a:t>
            </a:r>
            <a:r>
              <a:rPr lang="ko-KR" altLang="en-US" sz="1400" dirty="0"/>
              <a:t>등 제거함</a:t>
            </a:r>
            <a:endParaRPr lang="en-US" altLang="ko-KR" sz="1400" dirty="0"/>
          </a:p>
          <a:p>
            <a:r>
              <a:rPr lang="ko-KR" altLang="en-US" sz="1400" dirty="0"/>
              <a:t>상점 대신 상인을 방을 클리어 하면 항상 등장하도록 함</a:t>
            </a:r>
            <a:endParaRPr lang="en-US" altLang="ko-KR" sz="1400" dirty="0"/>
          </a:p>
          <a:p>
            <a:r>
              <a:rPr lang="ko-KR" altLang="en-US" sz="1400" dirty="0"/>
              <a:t>포탈은 보스를 처치하면 등장하도록 변경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E21E96E-CAF0-4C2B-956C-908C21A141EE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8627B0F-3AB2-4F44-BF0B-7E5D7B8A79BC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7D4B93-E979-48D5-A623-8F6E2A8D59CA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FEA1A9-5BD1-4D84-AA60-940A9A82436F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F3BAE9-0188-4AAB-8D53-1CB289E52FA6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1AC9AB-8CD9-4B1A-931B-9CC35DFB3F34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73A23C-EB9B-46B8-AA9B-6AE21F80A873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06951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2B9335-F67B-49F2-8B9F-E99910864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인벤토리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1E819A-E3FD-4CC8-B771-937378322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아이템을 구입하여 즉시 사용하지 않고 인벤토리에 저장하도록 변경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A7DD469-0141-4B10-B87E-A0D8E2DEE49E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A20E38-0A6C-468B-9820-85CDF07DFB51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BDA1C9-16E3-40CF-9D7F-1E6B5F1676AC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8B559D-160B-4BD8-9434-2204F0B7044F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88CC0C-E14C-4559-B69C-E24AA5748E6C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4DD9533-3E1D-4188-95FE-9E4DCDA35AEF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163BA3-FE75-4AB1-A1FB-A1F2FD36EA12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7277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E0896BFA-B1EB-451F-9CD6-4CD1B9292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039912"/>
              </p:ext>
            </p:extLst>
          </p:nvPr>
        </p:nvGraphicFramePr>
        <p:xfrm>
          <a:off x="831332" y="1294134"/>
          <a:ext cx="10564905" cy="5110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39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3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29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44025"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12567" marR="112567" marT="56293" marB="562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12567" marR="112567" marT="56293" marB="562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12567" marR="112567" marT="56293" marB="562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12567" marR="112567" marT="56293" marB="562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415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텍스트와 함께 사용되어 게임 내 스토리를 보다 정확하게 전달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게임 캐릭터 리소스 활용</a:t>
                      </a:r>
                    </a:p>
                  </a:txBody>
                  <a:tcPr marL="112567" marR="112567" marT="56293" marB="562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텍스트를 활용한 캐릭터 대사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주요 메인 스토리를 유저에게 전달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게임 </a:t>
                      </a:r>
                      <a:r>
                        <a:rPr lang="en-US" altLang="ko-KR" sz="1000" b="1" dirty="0">
                          <a:solidFill>
                            <a:srgbClr val="C00000"/>
                          </a:solidFill>
                        </a:rPr>
                        <a:t>TIP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정보 전달</a:t>
                      </a:r>
                    </a:p>
                  </a:txBody>
                  <a:tcPr marL="112567" marR="112567" marT="56293" marB="562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1" dirty="0">
                          <a:solidFill>
                            <a:srgbClr val="C00000"/>
                          </a:solidFill>
                        </a:rPr>
                        <a:t>BGM,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효과음을 통한 현장감 조성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 </a:t>
                      </a:r>
                      <a:r>
                        <a:rPr lang="en-US" altLang="ko-KR" sz="1000" dirty="0"/>
                        <a:t>BGM, </a:t>
                      </a:r>
                      <a:r>
                        <a:rPr lang="ko-KR" altLang="en-US" sz="1000" dirty="0"/>
                        <a:t>공간 효과음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 err="1"/>
                        <a:t>타격음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정리 상호작용 음</a:t>
                      </a:r>
                      <a:endParaRPr lang="en-US" altLang="ko-KR" sz="1000" dirty="0"/>
                    </a:p>
                  </a:txBody>
                  <a:tcPr marL="112567" marR="112567" marT="56293" marB="562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게임 정보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피드백 등에 집중할 수 있도록 하는 진동 특수 효과</a:t>
                      </a:r>
                    </a:p>
                  </a:txBody>
                  <a:tcPr marL="112567" marR="112567" marT="56293" marB="562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1293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말 풍선을 이용해 캐릭터의 대사를 표현</a:t>
                      </a:r>
                      <a:endParaRPr lang="en-US" altLang="ko-KR" sz="1000" dirty="0"/>
                    </a:p>
                  </a:txBody>
                  <a:tcPr marL="112567" marR="112567" marT="56293" marB="562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주 스토리 전달 방식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화면 아래에 텍스트 칸을 통해 스토리 전달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 플레이 중에 화면에 짧은 글로 유저에게 정보 전달</a:t>
                      </a:r>
                    </a:p>
                  </a:txBody>
                  <a:tcPr marL="112567" marR="112567" marT="56293" marB="562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몬스터와 캐릭터 소리 연출 다르게</a:t>
                      </a:r>
                      <a:endParaRPr lang="en-US" altLang="ko-KR" sz="1000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캐릭터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기합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몬스터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포효</a:t>
                      </a:r>
                      <a:endParaRPr lang="en-US" altLang="ko-KR" sz="1000" dirty="0"/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000" dirty="0"/>
                        <a:t>장소에 맞는 소리 연출 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실험실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물방울 소리 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공장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증기 소리</a:t>
                      </a:r>
                      <a:endParaRPr lang="en-US" altLang="ko-KR" sz="1000" dirty="0"/>
                    </a:p>
                  </a:txBody>
                  <a:tcPr marL="112567" marR="112567" marT="56293" marB="562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일반 공격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스킬 공격 </a:t>
                      </a:r>
                      <a:r>
                        <a:rPr lang="ko-KR" altLang="en-US" sz="1000" dirty="0" err="1"/>
                        <a:t>타격음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체력이 일정 치수 이하로 내려갈 시 경고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사망 시 피드백 효과 </a:t>
                      </a:r>
                    </a:p>
                  </a:txBody>
                  <a:tcPr marL="112567" marR="112567" marT="56293" marB="562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0999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메인 스토리 전달 방식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가장 보편화된 스토리텔링 방식으로 유저 또한 거부감 없이 받아 들일 수 있음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적절한 </a:t>
                      </a:r>
                      <a:r>
                        <a:rPr lang="ko-KR" altLang="en-US" sz="1100" dirty="0" err="1"/>
                        <a:t>스킵</a:t>
                      </a:r>
                      <a:r>
                        <a:rPr lang="ko-KR" altLang="en-US" sz="1100" dirty="0"/>
                        <a:t> 버튼이 필요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튜토리얼의 경우 캐릭터를 움직여 애니메이션으로 연출할 계획</a:t>
                      </a:r>
                    </a:p>
                  </a:txBody>
                  <a:tcPr marL="70355" marR="70355" marT="35177" marB="351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적절한 상황에 특수 효과 사용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스토리와 텍스트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 일러스트 만으로 부족한 몰입도 보완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유저가 스토리를 포함한 게임 속 세계에 몰입할 수 있도록 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</a:txBody>
                  <a:tcPr marL="70355" marR="70355" marT="35177" marB="351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B3B6BDAA-0FB7-4993-BD50-E1316F58F546}"/>
              </a:ext>
            </a:extLst>
          </p:cNvPr>
          <p:cNvGrpSpPr/>
          <p:nvPr/>
        </p:nvGrpSpPr>
        <p:grpSpPr>
          <a:xfrm>
            <a:off x="1443991" y="1441061"/>
            <a:ext cx="9395460" cy="1407940"/>
            <a:chOff x="73661" y="683262"/>
            <a:chExt cx="12136119" cy="1818638"/>
          </a:xfrm>
        </p:grpSpPr>
        <p:pic>
          <p:nvPicPr>
            <p:cNvPr id="27680" name="그림 8">
              <a:extLst>
                <a:ext uri="{FF2B5EF4-FFF2-40B4-BE49-F238E27FC236}">
                  <a16:creationId xmlns:a16="http://schemas.microsoft.com/office/drawing/2014/main" id="{B09487F9-72E3-4E43-9FE7-D4F25D8122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2462" y="764540"/>
              <a:ext cx="1737360" cy="1737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81" name="그림 9">
              <a:extLst>
                <a:ext uri="{FF2B5EF4-FFF2-40B4-BE49-F238E27FC236}">
                  <a16:creationId xmlns:a16="http://schemas.microsoft.com/office/drawing/2014/main" id="{F52EC2AF-C846-43D3-9D1B-DF77429099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2420" y="764540"/>
              <a:ext cx="1737360" cy="1737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말풍선: 사각형 10">
              <a:extLst>
                <a:ext uri="{FF2B5EF4-FFF2-40B4-BE49-F238E27FC236}">
                  <a16:creationId xmlns:a16="http://schemas.microsoft.com/office/drawing/2014/main" id="{00BC32A6-82F4-4520-8D91-5C7D364F68AF}"/>
                </a:ext>
              </a:extLst>
            </p:cNvPr>
            <p:cNvSpPr/>
            <p:nvPr/>
          </p:nvSpPr>
          <p:spPr>
            <a:xfrm>
              <a:off x="3053080" y="764542"/>
              <a:ext cx="2702561" cy="1470659"/>
            </a:xfrm>
            <a:prstGeom prst="wedgeRectCallout">
              <a:avLst>
                <a:gd name="adj1" fmla="val -20081"/>
                <a:gd name="adj2" fmla="val 77341"/>
              </a:avLst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tx1"/>
                  </a:solidFill>
                </a:rPr>
                <a:t>대사</a:t>
              </a:r>
            </a:p>
          </p:txBody>
        </p:sp>
        <p:pic>
          <p:nvPicPr>
            <p:cNvPr id="27683" name="내용 개체 틀 5" descr="그리기이(가) 표시된 사진&#10;&#10;자동 생성된 설명">
              <a:extLst>
                <a:ext uri="{FF2B5EF4-FFF2-40B4-BE49-F238E27FC236}">
                  <a16:creationId xmlns:a16="http://schemas.microsoft.com/office/drawing/2014/main" id="{F5DA753B-BE7E-47FD-972E-347B81F122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61" y="683262"/>
              <a:ext cx="1788161" cy="1549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C03D0AF-C7C5-49AE-B2DC-8BD45DC25334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8BD7F2-FC38-4897-B006-149E2FC3740D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D908671-C2E2-4C27-A261-A7A773631802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76FAE9-3CD0-4AED-8E82-69F4A674CA01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E936C0-FCDC-4F74-A86C-5D8F74B2C527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C2BC1FA-199D-4021-A82C-536B55765871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EA5D7B-1E43-4E16-89D4-D243EE9DF1BC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CB381E1C-8D90-47C5-850F-2B08B64A6F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393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061C9761-45C7-46AA-B739-895D625D7A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859222"/>
              </p:ext>
            </p:extLst>
          </p:nvPr>
        </p:nvGraphicFramePr>
        <p:xfrm>
          <a:off x="983412" y="1204551"/>
          <a:ext cx="10240419" cy="5256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3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036"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194" marR="68194" marT="34097" marB="340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09110" marR="109110" marT="54547" marB="54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96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조작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이동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무기교체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동료들의 대사를 통해 전달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군인이라는 점을 알 수 있는 단어 선택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튜토리얼의 목적을 스토리와 묶어서 전달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109110" marR="109110" marT="54547" marB="54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036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68194" marR="68194" marT="34097" marB="340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1173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조작 방식을 유저에게 전달하기 위해 사용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정리의 현재 상황을 정리가 아닌 다른 인물의 대사로 전달 함으로 주인공의 스토리와 역할을 한번에 전달 가능함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최종 튜토리얼의 목적인 유저의 몰입과 플레이 방식 이해를 위해 정리의 배경 스토리를 튜토리얼로 사용</a:t>
                      </a:r>
                    </a:p>
                  </a:txBody>
                  <a:tcPr marL="68194" marR="68194" marT="34097" marB="340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A27D97A5-6C85-433F-AA46-1A6C851AF9AD}"/>
              </a:ext>
            </a:extLst>
          </p:cNvPr>
          <p:cNvGrpSpPr/>
          <p:nvPr/>
        </p:nvGrpSpPr>
        <p:grpSpPr>
          <a:xfrm>
            <a:off x="1364842" y="1379222"/>
            <a:ext cx="5607460" cy="3327401"/>
            <a:chOff x="-480058" y="284480"/>
            <a:chExt cx="7452360" cy="4422143"/>
          </a:xfrm>
        </p:grpSpPr>
        <p:grpSp>
          <p:nvGrpSpPr>
            <p:cNvPr id="28693" name="그룹 8">
              <a:extLst>
                <a:ext uri="{FF2B5EF4-FFF2-40B4-BE49-F238E27FC236}">
                  <a16:creationId xmlns:a16="http://schemas.microsoft.com/office/drawing/2014/main" id="{04296FCD-5EA6-44A7-B649-81DD307233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80058" y="284480"/>
              <a:ext cx="7452360" cy="4328160"/>
              <a:chOff x="944459" y="1228742"/>
              <a:chExt cx="4656242" cy="2705208"/>
            </a:xfrm>
          </p:grpSpPr>
          <p:pic>
            <p:nvPicPr>
              <p:cNvPr id="28699" name="그림 9" descr="건물, 사진, 하얀색, 테이블이(가) 표시된 사진&#10;&#10;자동 생성된 설명">
                <a:extLst>
                  <a:ext uri="{FF2B5EF4-FFF2-40B4-BE49-F238E27FC236}">
                    <a16:creationId xmlns:a16="http://schemas.microsoft.com/office/drawing/2014/main" id="{4A73A2A9-7B09-452B-B5F1-9C39769841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4459" y="1228742"/>
                <a:ext cx="4656242" cy="2705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538EDA2A-A38A-462D-8E3B-83BBF61FED10}"/>
                  </a:ext>
                </a:extLst>
              </p:cNvPr>
              <p:cNvSpPr/>
              <p:nvPr/>
            </p:nvSpPr>
            <p:spPr>
              <a:xfrm>
                <a:off x="2663174" y="2338449"/>
                <a:ext cx="388814" cy="6969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dirty="0">
                    <a:solidFill>
                      <a:schemeClr val="bg1"/>
                    </a:solidFill>
                  </a:rPr>
                  <a:t>주인공</a:t>
                </a:r>
              </a:p>
            </p:txBody>
          </p:sp>
          <p:grpSp>
            <p:nvGrpSpPr>
              <p:cNvPr id="28701" name="그룹 11">
                <a:extLst>
                  <a:ext uri="{FF2B5EF4-FFF2-40B4-BE49-F238E27FC236}">
                    <a16:creationId xmlns:a16="http://schemas.microsoft.com/office/drawing/2014/main" id="{37338CE3-602E-4583-932B-C4983636AB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4459" y="1234695"/>
                <a:ext cx="1151426" cy="377756"/>
                <a:chOff x="555502" y="718346"/>
                <a:chExt cx="2234590" cy="733116"/>
              </a:xfrm>
            </p:grpSpPr>
            <p:sp>
              <p:nvSpPr>
                <p:cNvPr id="21" name="사각형: 잘린 대각선 방향 모서리 20">
                  <a:extLst>
                    <a:ext uri="{FF2B5EF4-FFF2-40B4-BE49-F238E27FC236}">
                      <a16:creationId xmlns:a16="http://schemas.microsoft.com/office/drawing/2014/main" id="{E15FE571-AD89-4F9C-BF05-C3C9F91453F8}"/>
                    </a:ext>
                  </a:extLst>
                </p:cNvPr>
                <p:cNvSpPr/>
                <p:nvPr/>
              </p:nvSpPr>
              <p:spPr>
                <a:xfrm>
                  <a:off x="555502" y="719116"/>
                  <a:ext cx="1666227" cy="733279"/>
                </a:xfrm>
                <a:prstGeom prst="snip2Diag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b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440" dirty="0">
                      <a:solidFill>
                        <a:schemeClr val="tx1"/>
                      </a:solidFill>
                    </a:rPr>
                    <a:t>방어도</a:t>
                  </a:r>
                </a:p>
              </p:txBody>
            </p:sp>
            <p:sp>
              <p:nvSpPr>
                <p:cNvPr id="22" name="사각형: 잘린 대각선 방향 모서리 21">
                  <a:extLst>
                    <a:ext uri="{FF2B5EF4-FFF2-40B4-BE49-F238E27FC236}">
                      <a16:creationId xmlns:a16="http://schemas.microsoft.com/office/drawing/2014/main" id="{3FF68391-15B3-4EF0-9B42-CCBD866200DB}"/>
                    </a:ext>
                  </a:extLst>
                </p:cNvPr>
                <p:cNvSpPr/>
                <p:nvPr/>
              </p:nvSpPr>
              <p:spPr>
                <a:xfrm>
                  <a:off x="555502" y="725279"/>
                  <a:ext cx="2236010" cy="357397"/>
                </a:xfrm>
                <a:prstGeom prst="snip2DiagRect">
                  <a:avLst/>
                </a:prstGeom>
                <a:solidFill>
                  <a:srgbClr val="E5203E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680" dirty="0">
                      <a:solidFill>
                        <a:schemeClr val="tx1"/>
                      </a:solidFill>
                    </a:rPr>
                    <a:t>체력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C459C22D-E4EE-47DA-B043-B8F6C480A7F7}"/>
                  </a:ext>
                </a:extLst>
              </p:cNvPr>
              <p:cNvSpPr/>
              <p:nvPr/>
            </p:nvSpPr>
            <p:spPr>
              <a:xfrm>
                <a:off x="3939117" y="1966959"/>
                <a:ext cx="387227" cy="69535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dirty="0">
                    <a:solidFill>
                      <a:schemeClr val="bg1"/>
                    </a:solidFill>
                  </a:rPr>
                  <a:t>동료</a:t>
                </a: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21AE91A0-EFEE-4081-8A8F-B2D8236A8A48}"/>
                  </a:ext>
                </a:extLst>
              </p:cNvPr>
              <p:cNvSpPr/>
              <p:nvPr/>
            </p:nvSpPr>
            <p:spPr>
              <a:xfrm>
                <a:off x="1664955" y="2033637"/>
                <a:ext cx="388813" cy="6969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dirty="0">
                    <a:solidFill>
                      <a:schemeClr val="bg1"/>
                    </a:solidFill>
                  </a:rPr>
                  <a:t>동료</a:t>
                </a: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47C181A1-D454-4304-B8C0-BA4C8AA41446}"/>
                  </a:ext>
                </a:extLst>
              </p:cNvPr>
              <p:cNvSpPr/>
              <p:nvPr/>
            </p:nvSpPr>
            <p:spPr>
              <a:xfrm>
                <a:off x="4381889" y="2233670"/>
                <a:ext cx="387227" cy="69535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dirty="0">
                    <a:solidFill>
                      <a:schemeClr val="bg1"/>
                    </a:solidFill>
                  </a:rPr>
                  <a:t>동료</a:t>
                </a: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02033BC2-F19E-4035-B078-A5C647144D33}"/>
                  </a:ext>
                </a:extLst>
              </p:cNvPr>
              <p:cNvSpPr/>
              <p:nvPr/>
            </p:nvSpPr>
            <p:spPr>
              <a:xfrm>
                <a:off x="3494759" y="2354325"/>
                <a:ext cx="387227" cy="6969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dirty="0">
                    <a:solidFill>
                      <a:schemeClr val="bg1"/>
                    </a:solidFill>
                  </a:rPr>
                  <a:t>동료</a:t>
                </a: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8B720595-3EE8-43EB-9673-0AF93D0FF904}"/>
                  </a:ext>
                </a:extLst>
              </p:cNvPr>
              <p:cNvSpPr/>
              <p:nvPr/>
            </p:nvSpPr>
            <p:spPr>
              <a:xfrm>
                <a:off x="1074593" y="3257648"/>
                <a:ext cx="590362" cy="59057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tx1"/>
                    </a:solidFill>
                  </a:rPr>
                  <a:t>조이스틱</a:t>
                </a: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F81AB05-AEF6-4FA8-9241-BE06ECFF8DAC}"/>
                  </a:ext>
                </a:extLst>
              </p:cNvPr>
              <p:cNvSpPr/>
              <p:nvPr/>
            </p:nvSpPr>
            <p:spPr>
              <a:xfrm>
                <a:off x="4735788" y="3184620"/>
                <a:ext cx="626863" cy="6255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>
                    <a:solidFill>
                      <a:schemeClr val="bg1"/>
                    </a:solidFill>
                  </a:rPr>
                  <a:t>공격</a:t>
                </a:r>
                <a:endParaRPr lang="ko-KR" altLang="en-US" sz="144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10B14D83-2245-48B0-A354-01E71F503EDF}"/>
                  </a:ext>
                </a:extLst>
              </p:cNvPr>
              <p:cNvSpPr/>
              <p:nvPr/>
            </p:nvSpPr>
            <p:spPr>
              <a:xfrm>
                <a:off x="5072231" y="2763916"/>
                <a:ext cx="377705" cy="3778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bg1"/>
                    </a:solidFill>
                  </a:rPr>
                  <a:t>교체</a:t>
                </a:r>
              </a:p>
            </p:txBody>
          </p:sp>
          <p:sp>
            <p:nvSpPr>
              <p:cNvPr id="20" name="말풍선: 타원형 19">
                <a:extLst>
                  <a:ext uri="{FF2B5EF4-FFF2-40B4-BE49-F238E27FC236}">
                    <a16:creationId xmlns:a16="http://schemas.microsoft.com/office/drawing/2014/main" id="{33977A90-2AFD-4D3A-A8BA-A0D9003FB4DA}"/>
                  </a:ext>
                </a:extLst>
              </p:cNvPr>
              <p:cNvSpPr/>
              <p:nvPr/>
            </p:nvSpPr>
            <p:spPr>
              <a:xfrm>
                <a:off x="3040878" y="1495453"/>
                <a:ext cx="907761" cy="593749"/>
              </a:xfrm>
              <a:prstGeom prst="wedgeEllipseCallout">
                <a:avLst>
                  <a:gd name="adj1" fmla="val 41843"/>
                  <a:gd name="adj2" fmla="val 7002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3C3B6242-A50F-4E00-89F6-950788C4F34F}"/>
                </a:ext>
              </a:extLst>
            </p:cNvPr>
            <p:cNvSpPr/>
            <p:nvPr/>
          </p:nvSpPr>
          <p:spPr>
            <a:xfrm>
              <a:off x="-393698" y="3299463"/>
              <a:ext cx="1216658" cy="1407160"/>
            </a:xfrm>
            <a:prstGeom prst="roundRect">
              <a:avLst/>
            </a:prstGeom>
            <a:noFill/>
            <a:ln w="63500">
              <a:solidFill>
                <a:srgbClr val="E520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F998FBFE-E8F9-4102-938A-D51394988B3A}"/>
                </a:ext>
              </a:extLst>
            </p:cNvPr>
            <p:cNvSpPr/>
            <p:nvPr/>
          </p:nvSpPr>
          <p:spPr>
            <a:xfrm>
              <a:off x="5458462" y="3299463"/>
              <a:ext cx="1216658" cy="1407160"/>
            </a:xfrm>
            <a:prstGeom prst="roundRect">
              <a:avLst/>
            </a:prstGeom>
            <a:noFill/>
            <a:ln w="63500">
              <a:solidFill>
                <a:srgbClr val="E520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A3E39BCA-D5DA-469A-87A7-6BBE2A260CFB}"/>
                </a:ext>
              </a:extLst>
            </p:cNvPr>
            <p:cNvSpPr/>
            <p:nvPr/>
          </p:nvSpPr>
          <p:spPr>
            <a:xfrm>
              <a:off x="6116322" y="2669542"/>
              <a:ext cx="647700" cy="749299"/>
            </a:xfrm>
            <a:prstGeom prst="roundRect">
              <a:avLst/>
            </a:prstGeom>
            <a:noFill/>
            <a:ln w="63500">
              <a:solidFill>
                <a:srgbClr val="E520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5F1F291-1B1B-426D-8033-BE592D2BDEE1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73A9FA-FE66-414F-B010-9FEC046A3F45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B0E9790-8B76-43D7-9CE0-844B5A9A7583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FF695A1-E9D6-43CB-A2B1-7612DDBDE8BB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84DB9CC-1890-4CC5-AC3F-D62B6F60F413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C4965CC-4E0B-48CA-9BA9-627A2A1C808A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BE51379-728D-4042-BA95-41DA138C1613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sp>
        <p:nvSpPr>
          <p:cNvPr id="39" name="텍스트 개체 틀 38">
            <a:extLst>
              <a:ext uri="{FF2B5EF4-FFF2-40B4-BE49-F238E27FC236}">
                <a16:creationId xmlns:a16="http://schemas.microsoft.com/office/drawing/2014/main" id="{25F7A0B6-E523-4852-9982-E873CB4A2E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391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BD6C29F7-84C8-4656-BE51-DC0556722E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050157"/>
              </p:ext>
            </p:extLst>
          </p:nvPr>
        </p:nvGraphicFramePr>
        <p:xfrm>
          <a:off x="1257301" y="1255011"/>
          <a:ext cx="9692644" cy="49270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1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0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496">
                <a:tc rowSpan="2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1248" marR="61248" marT="30624" marB="30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97998" marR="97998" marT="48992" marB="489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26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궁지에 몰린 주인공에게 동료가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HP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와 방어막을 신경 쓰면서 싸우라는 조언함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몬스터의 공격을 회피할 수 있는 기술을 알려주면서 위기를 극복함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97998" marR="97998" marT="48992" marB="489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496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61248" marR="61248" marT="30624" marB="30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1421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위기를 극복하는 방법을 동료의 대사를 통해 유저가 학습하는 것을 유도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매우 간단한 공격 회피 방법을 전달함으로 앞으로 자주 쓰일 공격 회피를 익힘</a:t>
                      </a:r>
                    </a:p>
                  </a:txBody>
                  <a:tcPr marL="61248" marR="61248" marT="30624" marB="30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2B0C92F0-B933-4933-BD2E-1FD515EA0137}"/>
              </a:ext>
            </a:extLst>
          </p:cNvPr>
          <p:cNvGrpSpPr/>
          <p:nvPr/>
        </p:nvGrpSpPr>
        <p:grpSpPr>
          <a:xfrm>
            <a:off x="1390583" y="1341122"/>
            <a:ext cx="5467419" cy="3233418"/>
            <a:chOff x="-586739" y="142242"/>
            <a:chExt cx="7559041" cy="4470398"/>
          </a:xfrm>
        </p:grpSpPr>
        <p:grpSp>
          <p:nvGrpSpPr>
            <p:cNvPr id="29718" name="그룹 9">
              <a:extLst>
                <a:ext uri="{FF2B5EF4-FFF2-40B4-BE49-F238E27FC236}">
                  <a16:creationId xmlns:a16="http://schemas.microsoft.com/office/drawing/2014/main" id="{0B185B87-6735-4DB2-A09C-6D2510ACFD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80058" y="284480"/>
              <a:ext cx="7452360" cy="4328160"/>
              <a:chOff x="944459" y="1228742"/>
              <a:chExt cx="4656242" cy="2705208"/>
            </a:xfrm>
          </p:grpSpPr>
          <p:pic>
            <p:nvPicPr>
              <p:cNvPr id="29723" name="그림 10" descr="건물, 사진, 하얀색, 테이블이(가) 표시된 사진&#10;&#10;자동 생성된 설명">
                <a:extLst>
                  <a:ext uri="{FF2B5EF4-FFF2-40B4-BE49-F238E27FC236}">
                    <a16:creationId xmlns:a16="http://schemas.microsoft.com/office/drawing/2014/main" id="{33A3766F-76AE-422C-B4FC-57C84523AA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4459" y="1228742"/>
                <a:ext cx="4656242" cy="2705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C91360B9-F67E-43AE-95DE-B61A490C063E}"/>
                  </a:ext>
                </a:extLst>
              </p:cNvPr>
              <p:cNvSpPr/>
              <p:nvPr/>
            </p:nvSpPr>
            <p:spPr>
              <a:xfrm>
                <a:off x="2663174" y="2338449"/>
                <a:ext cx="388814" cy="6969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dirty="0">
                    <a:solidFill>
                      <a:schemeClr val="bg1"/>
                    </a:solidFill>
                  </a:rPr>
                  <a:t>주인공</a:t>
                </a:r>
              </a:p>
            </p:txBody>
          </p:sp>
          <p:grpSp>
            <p:nvGrpSpPr>
              <p:cNvPr id="29725" name="그룹 12">
                <a:extLst>
                  <a:ext uri="{FF2B5EF4-FFF2-40B4-BE49-F238E27FC236}">
                    <a16:creationId xmlns:a16="http://schemas.microsoft.com/office/drawing/2014/main" id="{7C015408-492A-49D9-9578-DB44DA62CA3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4459" y="1234695"/>
                <a:ext cx="1151426" cy="377756"/>
                <a:chOff x="555502" y="718346"/>
                <a:chExt cx="2234590" cy="733116"/>
              </a:xfrm>
            </p:grpSpPr>
            <p:sp>
              <p:nvSpPr>
                <p:cNvPr id="23" name="사각형: 잘린 대각선 방향 모서리 22">
                  <a:extLst>
                    <a:ext uri="{FF2B5EF4-FFF2-40B4-BE49-F238E27FC236}">
                      <a16:creationId xmlns:a16="http://schemas.microsoft.com/office/drawing/2014/main" id="{3B3D15E9-1BFC-467F-972B-4153B231C492}"/>
                    </a:ext>
                  </a:extLst>
                </p:cNvPr>
                <p:cNvSpPr/>
                <p:nvPr/>
              </p:nvSpPr>
              <p:spPr>
                <a:xfrm>
                  <a:off x="555502" y="719116"/>
                  <a:ext cx="1666227" cy="733279"/>
                </a:xfrm>
                <a:prstGeom prst="snip2Diag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b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440" dirty="0">
                      <a:solidFill>
                        <a:schemeClr val="tx1"/>
                      </a:solidFill>
                    </a:rPr>
                    <a:t>방어도</a:t>
                  </a:r>
                </a:p>
              </p:txBody>
            </p:sp>
            <p:sp>
              <p:nvSpPr>
                <p:cNvPr id="24" name="사각형: 잘린 대각선 방향 모서리 23">
                  <a:extLst>
                    <a:ext uri="{FF2B5EF4-FFF2-40B4-BE49-F238E27FC236}">
                      <a16:creationId xmlns:a16="http://schemas.microsoft.com/office/drawing/2014/main" id="{E9F97A46-C499-45E1-9F9B-17F191BEAB20}"/>
                    </a:ext>
                  </a:extLst>
                </p:cNvPr>
                <p:cNvSpPr/>
                <p:nvPr/>
              </p:nvSpPr>
              <p:spPr>
                <a:xfrm>
                  <a:off x="555502" y="725279"/>
                  <a:ext cx="2236010" cy="357397"/>
                </a:xfrm>
                <a:prstGeom prst="snip2DiagRect">
                  <a:avLst/>
                </a:prstGeom>
                <a:solidFill>
                  <a:srgbClr val="E5203E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680" dirty="0">
                      <a:solidFill>
                        <a:schemeClr val="tx1"/>
                      </a:solidFill>
                    </a:rPr>
                    <a:t>체력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71CC90F7-B289-478B-9528-93183783D922}"/>
                  </a:ext>
                </a:extLst>
              </p:cNvPr>
              <p:cNvSpPr/>
              <p:nvPr/>
            </p:nvSpPr>
            <p:spPr>
              <a:xfrm>
                <a:off x="3939117" y="1966959"/>
                <a:ext cx="387227" cy="69535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dirty="0">
                    <a:solidFill>
                      <a:schemeClr val="bg1"/>
                    </a:solidFill>
                  </a:rPr>
                  <a:t>동료</a:t>
                </a: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300FA520-205E-45CF-8943-90D619BDA84D}"/>
                  </a:ext>
                </a:extLst>
              </p:cNvPr>
              <p:cNvSpPr/>
              <p:nvPr/>
            </p:nvSpPr>
            <p:spPr>
              <a:xfrm>
                <a:off x="1664955" y="2033637"/>
                <a:ext cx="388813" cy="6969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dirty="0">
                    <a:solidFill>
                      <a:schemeClr val="bg1"/>
                    </a:solidFill>
                  </a:rPr>
                  <a:t>몬스터</a:t>
                </a: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E561E326-62CB-49A7-B6BF-72BE34AFEA97}"/>
                  </a:ext>
                </a:extLst>
              </p:cNvPr>
              <p:cNvSpPr/>
              <p:nvPr/>
            </p:nvSpPr>
            <p:spPr>
              <a:xfrm>
                <a:off x="4381889" y="2233670"/>
                <a:ext cx="387227" cy="69535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dirty="0">
                    <a:solidFill>
                      <a:schemeClr val="bg1"/>
                    </a:solidFill>
                  </a:rPr>
                  <a:t>몬스터</a:t>
                </a: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6830DED4-1DF8-4ED5-955B-56813F7EEC69}"/>
                  </a:ext>
                </a:extLst>
              </p:cNvPr>
              <p:cNvSpPr/>
              <p:nvPr/>
            </p:nvSpPr>
            <p:spPr>
              <a:xfrm>
                <a:off x="3494759" y="2354325"/>
                <a:ext cx="387227" cy="6969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dirty="0">
                    <a:solidFill>
                      <a:schemeClr val="bg1"/>
                    </a:solidFill>
                  </a:rPr>
                  <a:t>동료</a:t>
                </a: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ABD68ABF-87D7-42CE-849D-27039BE405C4}"/>
                  </a:ext>
                </a:extLst>
              </p:cNvPr>
              <p:cNvSpPr/>
              <p:nvPr/>
            </p:nvSpPr>
            <p:spPr>
              <a:xfrm>
                <a:off x="1074593" y="3257648"/>
                <a:ext cx="590362" cy="59057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tx1"/>
                    </a:solidFill>
                  </a:rPr>
                  <a:t>조이스틱</a:t>
                </a: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1C8D45E8-46A6-43FB-BD66-4B4272B2E85D}"/>
                  </a:ext>
                </a:extLst>
              </p:cNvPr>
              <p:cNvSpPr/>
              <p:nvPr/>
            </p:nvSpPr>
            <p:spPr>
              <a:xfrm>
                <a:off x="4735788" y="3184620"/>
                <a:ext cx="626863" cy="6255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>
                    <a:solidFill>
                      <a:schemeClr val="bg1"/>
                    </a:solidFill>
                  </a:rPr>
                  <a:t>공격</a:t>
                </a:r>
                <a:endParaRPr lang="ko-KR" altLang="en-US" sz="144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D1AF1B24-5178-4122-8683-E52081933555}"/>
                  </a:ext>
                </a:extLst>
              </p:cNvPr>
              <p:cNvSpPr/>
              <p:nvPr/>
            </p:nvSpPr>
            <p:spPr>
              <a:xfrm>
                <a:off x="5072231" y="2763916"/>
                <a:ext cx="377705" cy="3778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bg1"/>
                    </a:solidFill>
                  </a:rPr>
                  <a:t>교체</a:t>
                </a:r>
              </a:p>
            </p:txBody>
          </p:sp>
          <p:sp>
            <p:nvSpPr>
              <p:cNvPr id="21" name="말풍선: 타원형 20">
                <a:extLst>
                  <a:ext uri="{FF2B5EF4-FFF2-40B4-BE49-F238E27FC236}">
                    <a16:creationId xmlns:a16="http://schemas.microsoft.com/office/drawing/2014/main" id="{87854A46-0B44-4A33-B04A-5320D2B2C989}"/>
                  </a:ext>
                </a:extLst>
              </p:cNvPr>
              <p:cNvSpPr/>
              <p:nvPr/>
            </p:nvSpPr>
            <p:spPr>
              <a:xfrm>
                <a:off x="3040878" y="1495453"/>
                <a:ext cx="907761" cy="593749"/>
              </a:xfrm>
              <a:prstGeom prst="wedgeEllipseCallout">
                <a:avLst>
                  <a:gd name="adj1" fmla="val 41843"/>
                  <a:gd name="adj2" fmla="val 7002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4B2E6D9A-1A53-4A4B-B5F8-5CEC66402967}"/>
                  </a:ext>
                </a:extLst>
              </p:cNvPr>
              <p:cNvSpPr/>
              <p:nvPr/>
            </p:nvSpPr>
            <p:spPr>
              <a:xfrm>
                <a:off x="4197798" y="3335439"/>
                <a:ext cx="377705" cy="37942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bg1"/>
                    </a:solidFill>
                  </a:rPr>
                  <a:t>회피</a:t>
                </a:r>
              </a:p>
            </p:txBody>
          </p:sp>
        </p:grp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EE4E9668-B326-4D76-A61D-31977CACC0A8}"/>
                </a:ext>
              </a:extLst>
            </p:cNvPr>
            <p:cNvSpPr/>
            <p:nvPr/>
          </p:nvSpPr>
          <p:spPr>
            <a:xfrm>
              <a:off x="-586739" y="142242"/>
              <a:ext cx="2095500" cy="947420"/>
            </a:xfrm>
            <a:prstGeom prst="roundRect">
              <a:avLst/>
            </a:prstGeom>
            <a:noFill/>
            <a:ln w="63500">
              <a:solidFill>
                <a:srgbClr val="E520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012F45DF-3A08-4C89-899C-25D5925F9AC4}"/>
                </a:ext>
              </a:extLst>
            </p:cNvPr>
            <p:cNvSpPr/>
            <p:nvPr/>
          </p:nvSpPr>
          <p:spPr>
            <a:xfrm>
              <a:off x="4617720" y="3434081"/>
              <a:ext cx="833120" cy="944880"/>
            </a:xfrm>
            <a:prstGeom prst="roundRect">
              <a:avLst/>
            </a:prstGeom>
            <a:noFill/>
            <a:ln w="63500">
              <a:solidFill>
                <a:srgbClr val="E520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4BCAC64-8B3C-40FB-AA9D-D03EB2C5DB4E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74266FB-840B-4F9F-BE76-CA5836E75F81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15D976F-29DB-425A-AEA7-660FED64DE9E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C98CB06-9967-435E-93AA-370FF8589C29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30597D0-10B5-48FB-8F5C-766B9D20EDE5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244A8F6-C1C0-4D87-81B0-4A5EF68D125C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448AAC0-AAEB-4AD4-8137-E2B77C6D7D3B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sp>
        <p:nvSpPr>
          <p:cNvPr id="40" name="텍스트 개체 틀 39">
            <a:extLst>
              <a:ext uri="{FF2B5EF4-FFF2-40B4-BE49-F238E27FC236}">
                <a16:creationId xmlns:a16="http://schemas.microsoft.com/office/drawing/2014/main" id="{6E5373BF-FB30-410C-A050-78DB04BBF7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017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C2F768-C211-4C6F-8A95-5A010D744F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로그</a:t>
            </a:r>
            <a:r>
              <a:rPr lang="en-US" altLang="ko-KR" sz="1200" dirty="0"/>
              <a:t>-</a:t>
            </a:r>
            <a:r>
              <a:rPr lang="ko-KR" altLang="en-US" sz="1200" dirty="0" err="1"/>
              <a:t>라이크란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80</a:t>
            </a:r>
            <a:r>
              <a:rPr lang="ko-KR" altLang="en-US" sz="1200" dirty="0"/>
              <a:t>년대 출시한 </a:t>
            </a:r>
            <a:r>
              <a:rPr lang="en-US" altLang="ko-KR" sz="1200" dirty="0"/>
              <a:t>‘</a:t>
            </a:r>
            <a:r>
              <a:rPr lang="ko-KR" altLang="en-US" sz="1200" dirty="0"/>
              <a:t>로그</a:t>
            </a:r>
            <a:r>
              <a:rPr lang="en-US" altLang="ko-KR" sz="1200" dirty="0"/>
              <a:t>’</a:t>
            </a:r>
            <a:r>
              <a:rPr lang="ko-KR" altLang="en-US" sz="1200" dirty="0"/>
              <a:t>라는 게임을 시초로 그것과 유사한 게임을 하나의 장르로 부르는 이름이다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로그 </a:t>
            </a:r>
            <a:r>
              <a:rPr lang="ko-KR" altLang="en-US" sz="1200" dirty="0" err="1"/>
              <a:t>라이크의</a:t>
            </a:r>
            <a:r>
              <a:rPr lang="ko-KR" altLang="en-US" sz="1200" dirty="0"/>
              <a:t> 핵심 요소를 </a:t>
            </a:r>
            <a:r>
              <a:rPr lang="en-US" altLang="ko-KR" sz="1200" dirty="0"/>
              <a:t>4</a:t>
            </a:r>
            <a:r>
              <a:rPr lang="ko-KR" altLang="en-US" sz="1200" dirty="0"/>
              <a:t>가지로 설명한다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(</a:t>
            </a:r>
            <a:r>
              <a:rPr lang="ko-KR" altLang="en-US" sz="1200" dirty="0"/>
              <a:t>죽음의 페널티</a:t>
            </a:r>
            <a:r>
              <a:rPr lang="en-US" altLang="ko-KR" sz="1200" dirty="0"/>
              <a:t>, </a:t>
            </a:r>
            <a:r>
              <a:rPr lang="ko-KR" altLang="en-US" sz="1200" dirty="0"/>
              <a:t>랜덤요소</a:t>
            </a:r>
            <a:r>
              <a:rPr lang="en-US" altLang="ko-KR" sz="1200" dirty="0"/>
              <a:t>, </a:t>
            </a:r>
            <a:r>
              <a:rPr lang="ko-KR" altLang="en-US" sz="1200" dirty="0"/>
              <a:t>식별 요소</a:t>
            </a:r>
            <a:r>
              <a:rPr lang="en-US" altLang="ko-KR" sz="1200" dirty="0"/>
              <a:t>, </a:t>
            </a:r>
            <a:r>
              <a:rPr lang="ko-KR" altLang="en-US" sz="1200" dirty="0"/>
              <a:t>자원 관리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로그</a:t>
            </a:r>
            <a:r>
              <a:rPr lang="en-US" altLang="ko-KR" sz="1200" dirty="0"/>
              <a:t>-</a:t>
            </a:r>
            <a:r>
              <a:rPr lang="ko-KR" altLang="en-US" sz="1200" dirty="0" err="1"/>
              <a:t>라이크</a:t>
            </a:r>
            <a:r>
              <a:rPr lang="ko-KR" altLang="en-US" sz="1200" dirty="0"/>
              <a:t> 게임의 큰 특징으로 죽음의 페널티가 다른 게임에 비해 크며 던전의 내부 환경이 플레이 하면서 매번 변경된다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유저에게 전달하는 정보는 최소한으로 제한해 유저가 직접 경험해 학습하도록 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다른 </a:t>
            </a:r>
            <a:r>
              <a:rPr lang="en-US" altLang="ko-KR" sz="1200" dirty="0"/>
              <a:t>RPG</a:t>
            </a:r>
            <a:r>
              <a:rPr lang="ko-KR" altLang="en-US" sz="1200" dirty="0"/>
              <a:t>게임과 달리 캐릭터 체력 이외에 관리해야 하는 수치가 있어 플레이 과정에 매우 빠르게 진행된다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이후 모티브 게임을 통해 로그</a:t>
            </a:r>
            <a:r>
              <a:rPr lang="en-US" altLang="ko-KR" sz="1200" dirty="0"/>
              <a:t>-</a:t>
            </a:r>
            <a:r>
              <a:rPr lang="ko-KR" altLang="en-US" sz="1200" dirty="0" err="1"/>
              <a:t>라이크</a:t>
            </a:r>
            <a:r>
              <a:rPr lang="ko-KR" altLang="en-US" sz="1200" dirty="0"/>
              <a:t> 요소를 어떻게 활용하는지 알아보고자 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211624C-248D-472C-B965-ED85F5640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장르 분석 자료</a:t>
            </a:r>
          </a:p>
        </p:txBody>
      </p:sp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B7F3762F-8C8C-4475-8B9D-50A3A9C5B957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15" y="3717925"/>
            <a:ext cx="4526569" cy="2174875"/>
          </a:xfrm>
        </p:spPr>
      </p:pic>
      <p:pic>
        <p:nvPicPr>
          <p:cNvPr id="7" name="Picture 2" descr="1980년 게임 로그에 대한 이미지 검색결과">
            <a:extLst>
              <a:ext uri="{FF2B5EF4-FFF2-40B4-BE49-F238E27FC236}">
                <a16:creationId xmlns:a16="http://schemas.microsoft.com/office/drawing/2014/main" id="{488F93AD-3C8D-430D-904B-D2141831561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314" y="1551900"/>
            <a:ext cx="4060372" cy="188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87902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2801A29D-F61F-4978-9038-B24F7567C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291841"/>
              </p:ext>
            </p:extLst>
          </p:nvPr>
        </p:nvGraphicFramePr>
        <p:xfrm>
          <a:off x="983413" y="1213649"/>
          <a:ext cx="10240420" cy="50871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3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079">
                <a:tc rowSpan="2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2580" marR="62580" marT="31290" marB="31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00128" marR="100128" marT="50053" marB="50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63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 err="1"/>
                        <a:t>콜로니의</a:t>
                      </a:r>
                      <a:r>
                        <a:rPr lang="ko-KR" altLang="en-US" sz="1200" dirty="0"/>
                        <a:t> 중심부에 도착한 주인공은 마지막으로 살아남은 동료와 함께 작전을 마무리 하려고 함</a:t>
                      </a:r>
                      <a:endParaRPr lang="en-US" altLang="ko-KR" sz="12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보스 몬스터의 공격에 실패하고 동료의 대사를 통해 스킬을 사용하는 방법을 전달</a:t>
                      </a:r>
                      <a:endParaRPr lang="en-US" altLang="ko-KR" sz="12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공격에 성공하면 밝은 빛을 내며 시간대가 변경된다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marL="100128" marR="100128" marT="50053" marB="50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079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의도</a:t>
                      </a:r>
                    </a:p>
                  </a:txBody>
                  <a:tcPr marL="62580" marR="62580" marT="31290" marB="31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0562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게임에서 제일 화려한 이펙트를 가진 스킬을 활용함으로 앞으로 유저가 사용하게 될 스킬에 대한 호기심을 유발</a:t>
                      </a:r>
                      <a:endParaRPr lang="en-US" altLang="ko-KR" sz="12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스킬의 사용방법을 익히는 튜토리얼을 진행</a:t>
                      </a:r>
                      <a:endParaRPr lang="en-US" altLang="ko-KR" sz="12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앞으로 주인공의 이야기 시점이 과거로 가는 이유를 스토리를 통해 전달</a:t>
                      </a:r>
                      <a:endParaRPr lang="en-US" altLang="ko-KR" sz="12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200" dirty="0"/>
                    </a:p>
                  </a:txBody>
                  <a:tcPr marL="62580" marR="62580" marT="31290" marB="31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D788FF66-8D87-4D8D-800C-EBFED1C37EE3}"/>
              </a:ext>
            </a:extLst>
          </p:cNvPr>
          <p:cNvGrpSpPr/>
          <p:nvPr/>
        </p:nvGrpSpPr>
        <p:grpSpPr>
          <a:xfrm>
            <a:off x="1252504" y="1322072"/>
            <a:ext cx="5567398" cy="3233417"/>
            <a:chOff x="-480058" y="284480"/>
            <a:chExt cx="7452360" cy="4328160"/>
          </a:xfrm>
        </p:grpSpPr>
        <p:grpSp>
          <p:nvGrpSpPr>
            <p:cNvPr id="30741" name="그룹 8">
              <a:extLst>
                <a:ext uri="{FF2B5EF4-FFF2-40B4-BE49-F238E27FC236}">
                  <a16:creationId xmlns:a16="http://schemas.microsoft.com/office/drawing/2014/main" id="{41E5661E-3EFC-4E91-BAFE-64C2F58FB9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80058" y="284480"/>
              <a:ext cx="7452360" cy="4328160"/>
              <a:chOff x="944459" y="1228742"/>
              <a:chExt cx="4656242" cy="2705208"/>
            </a:xfrm>
          </p:grpSpPr>
          <p:pic>
            <p:nvPicPr>
              <p:cNvPr id="30745" name="그림 9" descr="건물, 사진, 하얀색, 테이블이(가) 표시된 사진&#10;&#10;자동 생성된 설명">
                <a:extLst>
                  <a:ext uri="{FF2B5EF4-FFF2-40B4-BE49-F238E27FC236}">
                    <a16:creationId xmlns:a16="http://schemas.microsoft.com/office/drawing/2014/main" id="{3D4F3378-29E0-4566-A474-D2799F6D54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4459" y="1228742"/>
                <a:ext cx="4656242" cy="2705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08EDB017-6620-46A6-A475-26CD40F07DA1}"/>
                  </a:ext>
                </a:extLst>
              </p:cNvPr>
              <p:cNvSpPr/>
              <p:nvPr/>
            </p:nvSpPr>
            <p:spPr>
              <a:xfrm>
                <a:off x="3109120" y="2355912"/>
                <a:ext cx="387227" cy="69694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dirty="0">
                    <a:solidFill>
                      <a:schemeClr val="bg1"/>
                    </a:solidFill>
                  </a:rPr>
                  <a:t>주인공</a:t>
                </a:r>
              </a:p>
            </p:txBody>
          </p:sp>
          <p:grpSp>
            <p:nvGrpSpPr>
              <p:cNvPr id="30747" name="그룹 11">
                <a:extLst>
                  <a:ext uri="{FF2B5EF4-FFF2-40B4-BE49-F238E27FC236}">
                    <a16:creationId xmlns:a16="http://schemas.microsoft.com/office/drawing/2014/main" id="{05612A77-F888-4756-9D65-38BD07D340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4459" y="1234695"/>
                <a:ext cx="1151426" cy="377756"/>
                <a:chOff x="555502" y="718346"/>
                <a:chExt cx="2234590" cy="733116"/>
              </a:xfrm>
            </p:grpSpPr>
            <p:sp>
              <p:nvSpPr>
                <p:cNvPr id="21" name="사각형: 잘린 대각선 방향 모서리 20">
                  <a:extLst>
                    <a:ext uri="{FF2B5EF4-FFF2-40B4-BE49-F238E27FC236}">
                      <a16:creationId xmlns:a16="http://schemas.microsoft.com/office/drawing/2014/main" id="{E1853CF9-6054-47AD-AB1E-3138A651CB34}"/>
                    </a:ext>
                  </a:extLst>
                </p:cNvPr>
                <p:cNvSpPr/>
                <p:nvPr/>
              </p:nvSpPr>
              <p:spPr>
                <a:xfrm>
                  <a:off x="555502" y="719116"/>
                  <a:ext cx="1666227" cy="733279"/>
                </a:xfrm>
                <a:prstGeom prst="snip2Diag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b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440" dirty="0">
                      <a:solidFill>
                        <a:schemeClr val="tx1"/>
                      </a:solidFill>
                    </a:rPr>
                    <a:t>방어도</a:t>
                  </a:r>
                </a:p>
              </p:txBody>
            </p:sp>
            <p:sp>
              <p:nvSpPr>
                <p:cNvPr id="22" name="사각형: 잘린 대각선 방향 모서리 21">
                  <a:extLst>
                    <a:ext uri="{FF2B5EF4-FFF2-40B4-BE49-F238E27FC236}">
                      <a16:creationId xmlns:a16="http://schemas.microsoft.com/office/drawing/2014/main" id="{12FF825A-E9A1-4FC4-B89B-5E5ED1760E5A}"/>
                    </a:ext>
                  </a:extLst>
                </p:cNvPr>
                <p:cNvSpPr/>
                <p:nvPr/>
              </p:nvSpPr>
              <p:spPr>
                <a:xfrm>
                  <a:off x="555502" y="725279"/>
                  <a:ext cx="2236010" cy="357397"/>
                </a:xfrm>
                <a:prstGeom prst="snip2DiagRect">
                  <a:avLst/>
                </a:prstGeom>
                <a:solidFill>
                  <a:srgbClr val="E5203E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680" dirty="0">
                      <a:solidFill>
                        <a:schemeClr val="tx1"/>
                      </a:solidFill>
                    </a:rPr>
                    <a:t>체력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795E1F91-37D0-42FC-A6A6-B7216D36594C}"/>
                  </a:ext>
                </a:extLst>
              </p:cNvPr>
              <p:cNvSpPr/>
              <p:nvPr/>
            </p:nvSpPr>
            <p:spPr>
              <a:xfrm>
                <a:off x="3939117" y="1966959"/>
                <a:ext cx="387227" cy="69535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dirty="0">
                    <a:solidFill>
                      <a:schemeClr val="bg1"/>
                    </a:solidFill>
                  </a:rPr>
                  <a:t>동료</a:t>
                </a: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A0B79A05-32D0-41C2-B955-F884B1D92CA2}"/>
                  </a:ext>
                </a:extLst>
              </p:cNvPr>
              <p:cNvSpPr/>
              <p:nvPr/>
            </p:nvSpPr>
            <p:spPr>
              <a:xfrm>
                <a:off x="969851" y="1684373"/>
                <a:ext cx="1210876" cy="21765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dirty="0">
                    <a:solidFill>
                      <a:schemeClr val="bg1"/>
                    </a:solidFill>
                  </a:rPr>
                  <a:t>보스</a:t>
                </a: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55EB5054-0AAC-4DDA-A5AB-C92C84B42B73}"/>
                  </a:ext>
                </a:extLst>
              </p:cNvPr>
              <p:cNvSpPr/>
              <p:nvPr/>
            </p:nvSpPr>
            <p:spPr>
              <a:xfrm>
                <a:off x="1074593" y="3257648"/>
                <a:ext cx="590362" cy="59057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tx1"/>
                    </a:solidFill>
                  </a:rPr>
                  <a:t>조이스틱</a:t>
                </a: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0305E7FA-3BBA-49E6-82E4-138270E21B5D}"/>
                  </a:ext>
                </a:extLst>
              </p:cNvPr>
              <p:cNvSpPr/>
              <p:nvPr/>
            </p:nvSpPr>
            <p:spPr>
              <a:xfrm>
                <a:off x="4735788" y="3184620"/>
                <a:ext cx="626863" cy="6255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>
                    <a:solidFill>
                      <a:schemeClr val="bg1"/>
                    </a:solidFill>
                  </a:rPr>
                  <a:t>공격</a:t>
                </a:r>
                <a:endParaRPr lang="ko-KR" altLang="en-US" sz="144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6E6BD5B8-E93A-4A3B-B74B-D5E85CE002CD}"/>
                  </a:ext>
                </a:extLst>
              </p:cNvPr>
              <p:cNvSpPr/>
              <p:nvPr/>
            </p:nvSpPr>
            <p:spPr>
              <a:xfrm>
                <a:off x="5072231" y="2763916"/>
                <a:ext cx="377705" cy="3778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bg1"/>
                    </a:solidFill>
                  </a:rPr>
                  <a:t>교체</a:t>
                </a:r>
              </a:p>
            </p:txBody>
          </p:sp>
          <p:sp>
            <p:nvSpPr>
              <p:cNvPr id="18" name="말풍선: 타원형 17">
                <a:extLst>
                  <a:ext uri="{FF2B5EF4-FFF2-40B4-BE49-F238E27FC236}">
                    <a16:creationId xmlns:a16="http://schemas.microsoft.com/office/drawing/2014/main" id="{4A958DC9-F5C6-4210-9648-935F1AE6B4E7}"/>
                  </a:ext>
                </a:extLst>
              </p:cNvPr>
              <p:cNvSpPr/>
              <p:nvPr/>
            </p:nvSpPr>
            <p:spPr>
              <a:xfrm>
                <a:off x="3040878" y="1495453"/>
                <a:ext cx="907761" cy="593749"/>
              </a:xfrm>
              <a:prstGeom prst="wedgeEllipseCallout">
                <a:avLst>
                  <a:gd name="adj1" fmla="val 41843"/>
                  <a:gd name="adj2" fmla="val 7002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D6399AC-B6D3-473E-8B10-FF014A34C57A}"/>
                  </a:ext>
                </a:extLst>
              </p:cNvPr>
              <p:cNvSpPr/>
              <p:nvPr/>
            </p:nvSpPr>
            <p:spPr>
              <a:xfrm>
                <a:off x="4197798" y="3335439"/>
                <a:ext cx="377705" cy="37942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bg1"/>
                    </a:solidFill>
                  </a:rPr>
                  <a:t>회피</a:t>
                </a: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9E32EF09-EC29-465C-92A2-167E7C74E06E}"/>
                  </a:ext>
                </a:extLst>
              </p:cNvPr>
              <p:cNvSpPr/>
              <p:nvPr/>
            </p:nvSpPr>
            <p:spPr>
              <a:xfrm>
                <a:off x="4543763" y="2781379"/>
                <a:ext cx="377705" cy="37942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bg1"/>
                    </a:solidFill>
                  </a:rPr>
                  <a:t>스킬</a:t>
                </a: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6ECEF2FB-6332-4BC2-8F2E-E0FF401B9263}"/>
                </a:ext>
              </a:extLst>
            </p:cNvPr>
            <p:cNvSpPr/>
            <p:nvPr/>
          </p:nvSpPr>
          <p:spPr>
            <a:xfrm>
              <a:off x="5184141" y="2598421"/>
              <a:ext cx="833120" cy="947419"/>
            </a:xfrm>
            <a:prstGeom prst="roundRect">
              <a:avLst/>
            </a:prstGeom>
            <a:noFill/>
            <a:ln w="63500">
              <a:solidFill>
                <a:srgbClr val="E520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62C0BC-EE27-444B-94CF-20AABF01D614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90105B1-FAC9-4EAE-A0B0-431FEAF07660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2072B1-A6BE-4456-9010-34E9A027AF27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2F37492-41A7-49BC-AFFA-ACDFBB8785DA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237874-5434-4935-B00E-4C4D4398F950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94754A1-29CE-4CEE-99DE-CAE22BEEC888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8B19EFF-1DE4-4996-A304-9022A9372CD8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0263D14-7206-4E30-8DF1-F8716DA6CB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845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B46D3B44-E346-4DED-8343-37B673AFE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409049"/>
              </p:ext>
            </p:extLst>
          </p:nvPr>
        </p:nvGraphicFramePr>
        <p:xfrm>
          <a:off x="1089539" y="1390649"/>
          <a:ext cx="10028166" cy="5013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50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73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3486"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6780" marR="66780" marT="33390" marB="333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06848" marR="106848" marT="53417" marB="53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45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눈을 뜬 주인공에게 관심을 보이는 박사를 통해 유저가 주인공의 성능이 내려간 것을 </a:t>
                      </a:r>
                      <a:r>
                        <a:rPr lang="ko-KR" altLang="en-US" sz="1200" dirty="0" err="1"/>
                        <a:t>알게됨</a:t>
                      </a:r>
                      <a:endParaRPr lang="en-US" altLang="ko-KR" sz="12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이후 박사의 대사를 통해 앞으로 유저가 할 수 있는 것들을 소개 받는다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포탈을 통해 유저가 전투를 진행하러 이동할 수 있음을 학습한다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marL="106848" marR="106848" marT="53417" marB="53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486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의도</a:t>
                      </a:r>
                    </a:p>
                  </a:txBody>
                  <a:tcPr marL="66780" marR="66780" marT="33390" marB="333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242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앞으로 유저가 즐길 수 있는 컨텐츠를 어디에 무엇이 있는지 알려주는 튜토리얼을 진행</a:t>
                      </a:r>
                      <a:endParaRPr lang="en-US" altLang="ko-KR" sz="1200" dirty="0"/>
                    </a:p>
                  </a:txBody>
                  <a:tcPr marL="66780" marR="66780" marT="33390" marB="333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B72ACB0E-4648-45FE-9B96-45BBADB23FC3}"/>
              </a:ext>
            </a:extLst>
          </p:cNvPr>
          <p:cNvGrpSpPr/>
          <p:nvPr/>
        </p:nvGrpSpPr>
        <p:grpSpPr>
          <a:xfrm>
            <a:off x="1363053" y="1543050"/>
            <a:ext cx="5548288" cy="2942590"/>
            <a:chOff x="-614679" y="558801"/>
            <a:chExt cx="7404101" cy="3926839"/>
          </a:xfrm>
        </p:grpSpPr>
        <p:pic>
          <p:nvPicPr>
            <p:cNvPr id="31765" name="Picture 2" descr="7.png">
              <a:extLst>
                <a:ext uri="{FF2B5EF4-FFF2-40B4-BE49-F238E27FC236}">
                  <a16:creationId xmlns:a16="http://schemas.microsoft.com/office/drawing/2014/main" id="{9D5143C9-09D3-41C7-A359-9A912293EE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203"/>
            <a:stretch>
              <a:fillRect/>
            </a:stretch>
          </p:blipFill>
          <p:spPr bwMode="auto">
            <a:xfrm>
              <a:off x="-614679" y="558801"/>
              <a:ext cx="7404101" cy="3926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CECE962B-E780-4D61-979D-9B7816CCBA6C}"/>
                </a:ext>
              </a:extLst>
            </p:cNvPr>
            <p:cNvSpPr/>
            <p:nvPr/>
          </p:nvSpPr>
          <p:spPr>
            <a:xfrm>
              <a:off x="-614678" y="2667001"/>
              <a:ext cx="426720" cy="56388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FADA0777-C2A8-4FD6-B61C-D43AC42B6981}"/>
                </a:ext>
              </a:extLst>
            </p:cNvPr>
            <p:cNvSpPr/>
            <p:nvPr/>
          </p:nvSpPr>
          <p:spPr>
            <a:xfrm>
              <a:off x="2778762" y="2118361"/>
              <a:ext cx="619760" cy="1112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주인공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29DB4A04-5162-4F5A-8555-6B98D9E274B0}"/>
                </a:ext>
              </a:extLst>
            </p:cNvPr>
            <p:cNvSpPr/>
            <p:nvPr/>
          </p:nvSpPr>
          <p:spPr>
            <a:xfrm>
              <a:off x="3982720" y="2118361"/>
              <a:ext cx="619760" cy="1112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박사</a:t>
              </a:r>
            </a:p>
          </p:txBody>
        </p:sp>
        <p:sp>
          <p:nvSpPr>
            <p:cNvPr id="13" name="말풍선: 타원형 12">
              <a:extLst>
                <a:ext uri="{FF2B5EF4-FFF2-40B4-BE49-F238E27FC236}">
                  <a16:creationId xmlns:a16="http://schemas.microsoft.com/office/drawing/2014/main" id="{FCD07583-59B0-4E01-B8DE-B5086F2B9803}"/>
                </a:ext>
              </a:extLst>
            </p:cNvPr>
            <p:cNvSpPr/>
            <p:nvPr/>
          </p:nvSpPr>
          <p:spPr>
            <a:xfrm>
              <a:off x="2672082" y="896622"/>
              <a:ext cx="1450340" cy="949960"/>
            </a:xfrm>
            <a:prstGeom prst="wedgeEllipseCallout">
              <a:avLst>
                <a:gd name="adj1" fmla="val 41843"/>
                <a:gd name="adj2" fmla="val 700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5772F19-D720-41F9-8245-D33D92549F6A}"/>
                </a:ext>
              </a:extLst>
            </p:cNvPr>
            <p:cNvSpPr/>
            <p:nvPr/>
          </p:nvSpPr>
          <p:spPr>
            <a:xfrm>
              <a:off x="-332738" y="3225802"/>
              <a:ext cx="944880" cy="9474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9EB9570-9E8B-46C0-B2B7-86AA71AAEB67}"/>
                </a:ext>
              </a:extLst>
            </p:cNvPr>
            <p:cNvSpPr/>
            <p:nvPr/>
          </p:nvSpPr>
          <p:spPr>
            <a:xfrm>
              <a:off x="3876040" y="2049782"/>
              <a:ext cx="833120" cy="1198880"/>
            </a:xfrm>
            <a:prstGeom prst="roundRect">
              <a:avLst/>
            </a:prstGeom>
            <a:noFill/>
            <a:ln w="63500">
              <a:solidFill>
                <a:srgbClr val="E520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BA083190-EED1-4191-834A-BE5C7FEA3376}"/>
                </a:ext>
              </a:extLst>
            </p:cNvPr>
            <p:cNvSpPr/>
            <p:nvPr/>
          </p:nvSpPr>
          <p:spPr>
            <a:xfrm>
              <a:off x="5438142" y="3248661"/>
              <a:ext cx="1000759" cy="10033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>
                  <a:solidFill>
                    <a:schemeClr val="bg1"/>
                  </a:solidFill>
                </a:rPr>
                <a:t>공격</a:t>
              </a:r>
              <a:endParaRPr lang="ko-KR" altLang="en-US" sz="1440" dirty="0">
                <a:solidFill>
                  <a:schemeClr val="bg1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0B9EA30-1D83-4B1C-8A9D-8F1EA87FEAAE}"/>
                </a:ext>
              </a:extLst>
            </p:cNvPr>
            <p:cNvSpPr/>
            <p:nvPr/>
          </p:nvSpPr>
          <p:spPr>
            <a:xfrm>
              <a:off x="5753101" y="2613661"/>
              <a:ext cx="1000759" cy="40639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>
                  <a:solidFill>
                    <a:schemeClr val="bg1"/>
                  </a:solidFill>
                </a:rPr>
                <a:t>포탈</a:t>
              </a:r>
              <a:endParaRPr lang="ko-KR" altLang="en-US" sz="1440" dirty="0">
                <a:solidFill>
                  <a:schemeClr val="bg1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FA096A1C-6DB0-40B5-B548-96736A5CF75E}"/>
                </a:ext>
              </a:extLst>
            </p:cNvPr>
            <p:cNvSpPr/>
            <p:nvPr/>
          </p:nvSpPr>
          <p:spPr>
            <a:xfrm>
              <a:off x="5836921" y="2522221"/>
              <a:ext cx="833120" cy="589279"/>
            </a:xfrm>
            <a:prstGeom prst="roundRect">
              <a:avLst/>
            </a:prstGeom>
            <a:noFill/>
            <a:ln w="63500">
              <a:solidFill>
                <a:srgbClr val="E520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DA6A1C5-2771-4F55-983F-7895B5CA7ABE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268F595-FDE0-44E7-A07A-F2ACB6A0A8BB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DD9F406-B515-4B1C-B3C9-9FEA80ECEA25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C8F7D41-7641-4008-ABFB-D40929FDAA0C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54DB027-1196-47B2-8973-8399B469BA8D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4B16FC3-7B3F-4A04-87BD-5757F819CA0E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84C401D-3F45-4F48-AFBF-ED29744F8610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E44E3F3-028D-4949-89E5-4CAF7D3DDC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40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E0C5A24D-8AC6-4C5F-B00A-7EF19CB7FB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592962"/>
              </p:ext>
            </p:extLst>
          </p:nvPr>
        </p:nvGraphicFramePr>
        <p:xfrm>
          <a:off x="983638" y="1407159"/>
          <a:ext cx="9207897" cy="493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4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37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945">
                <a:tc rowSpan="2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60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유저가 챕터를 선택하게 되면 해당하는 스토리를 박사의 대사를 통해 유저에게 전달함</a:t>
                      </a:r>
                      <a:endParaRPr lang="en-US" altLang="ko-KR" sz="12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박사의 대사가 끝나면 스토리를 요약한 정보와 해당 챕터에서 획득할 수 있는 보상을 화면에 보여준다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945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의도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2770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챕터를 진행하면서 유저에게 필요한 정보를 미리 제공</a:t>
                      </a:r>
                      <a:endParaRPr lang="en-US" altLang="ko-KR" sz="12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보상과 기타 스토리를 통해 유저가 원하는 챕터를 선택적으로 플레이하도록 유도</a:t>
                      </a:r>
                      <a:endParaRPr lang="en-US" altLang="ko-KR" sz="12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주의 사항이나 위험 요소를 스토리를 통해 전달</a:t>
                      </a:r>
                      <a:endParaRPr lang="en-US" altLang="ko-KR" sz="1200" dirty="0"/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2789" name="Picture 2" descr="7.png">
            <a:extLst>
              <a:ext uri="{FF2B5EF4-FFF2-40B4-BE49-F238E27FC236}">
                <a16:creationId xmlns:a16="http://schemas.microsoft.com/office/drawing/2014/main" id="{57B0AE99-9FAB-41E3-8188-D3D87C3C2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03"/>
          <a:stretch>
            <a:fillRect/>
          </a:stretch>
        </p:blipFill>
        <p:spPr bwMode="auto">
          <a:xfrm>
            <a:off x="1287458" y="1689960"/>
            <a:ext cx="4965043" cy="2633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E3AE209-160A-4998-9E7D-E154805499FA}"/>
              </a:ext>
            </a:extLst>
          </p:cNvPr>
          <p:cNvSpPr/>
          <p:nvPr/>
        </p:nvSpPr>
        <p:spPr>
          <a:xfrm>
            <a:off x="1289969" y="3103675"/>
            <a:ext cx="286150" cy="37812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2B2A12F-6FFF-4F16-9289-0DDF09D9297C}"/>
              </a:ext>
            </a:extLst>
          </p:cNvPr>
          <p:cNvSpPr/>
          <p:nvPr/>
        </p:nvSpPr>
        <p:spPr>
          <a:xfrm flipH="1">
            <a:off x="3763959" y="2413867"/>
            <a:ext cx="286150" cy="7460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주인공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CCCE224-DA29-472F-957E-26C0011C70C9}"/>
              </a:ext>
            </a:extLst>
          </p:cNvPr>
          <p:cNvSpPr/>
          <p:nvPr/>
        </p:nvSpPr>
        <p:spPr>
          <a:xfrm>
            <a:off x="5098195" y="2478099"/>
            <a:ext cx="415599" cy="747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박사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088D15-60D5-4FFD-903A-4970CBE2494A}"/>
              </a:ext>
            </a:extLst>
          </p:cNvPr>
          <p:cNvSpPr/>
          <p:nvPr/>
        </p:nvSpPr>
        <p:spPr>
          <a:xfrm>
            <a:off x="1793845" y="3292739"/>
            <a:ext cx="3304350" cy="1030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/>
              <a:t>획득 가능 보상 내역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C45A111-6AB4-4DF1-A5B2-7459A03EF47A}"/>
              </a:ext>
            </a:extLst>
          </p:cNvPr>
          <p:cNvSpPr/>
          <p:nvPr/>
        </p:nvSpPr>
        <p:spPr>
          <a:xfrm>
            <a:off x="5237893" y="3860065"/>
            <a:ext cx="907846" cy="422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/>
              <a:t>취소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391547-A662-4EF5-BA30-D3A5D186440D}"/>
              </a:ext>
            </a:extLst>
          </p:cNvPr>
          <p:cNvSpPr/>
          <p:nvPr/>
        </p:nvSpPr>
        <p:spPr>
          <a:xfrm>
            <a:off x="5237893" y="3209824"/>
            <a:ext cx="907846" cy="422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/>
              <a:t>선택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522FFB0-A219-4B69-87F2-7DCCAD8EC168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D927DC-3FA1-44FE-903D-1D360FD26AB6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99A054E-4EFB-4144-ACAB-12D61E281971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1A5EFC3-E6CD-447C-9B89-161031959AD6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10C334-6417-40FC-B762-3608A337882B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A7FA4C2-E331-40C6-8425-40AD5A4FE54C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4BC901E-E9F8-4B82-B00C-177B660B8751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9D28406-D023-4D5F-A8FE-88A4CC601B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504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FF9D2545-1852-42E5-8EC4-7847EBD43B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821152"/>
              </p:ext>
            </p:extLst>
          </p:nvPr>
        </p:nvGraphicFramePr>
        <p:xfrm>
          <a:off x="1657352" y="1259731"/>
          <a:ext cx="9300443" cy="5033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90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81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0898">
                <a:tc rowSpan="2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9095" marR="99095" marT="49536" marB="49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99095" marR="99095" marT="49536" marB="49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53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보스 룸에 입장 또는 퇴장하기 전에 해당 보스의 대사를 통해 스토리를 전달</a:t>
                      </a:r>
                      <a:endParaRPr lang="en-US" altLang="ko-KR" sz="12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보스들의 대사가 게임소개를 반영</a:t>
                      </a:r>
                      <a:endParaRPr lang="en-US" altLang="ko-KR" sz="12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이후 스토리의 복선을 위해 의미 심장한 대사를 하나씩 남겨둠</a:t>
                      </a:r>
                      <a:endParaRPr lang="en-US" altLang="ko-KR" sz="1200" dirty="0"/>
                    </a:p>
                  </a:txBody>
                  <a:tcPr marL="99095" marR="99095" marT="49536" marB="49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898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의도</a:t>
                      </a:r>
                    </a:p>
                  </a:txBody>
                  <a:tcPr marL="99095" marR="99095" marT="49536" marB="49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5849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챕터 별 스토리를 가장 효과적으로 전달할 수 있는 방법이라 생각함</a:t>
                      </a:r>
                      <a:endParaRPr lang="en-US" altLang="ko-KR" sz="12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룸 마다 스토리를 전달할 경우 게임에 집중력을 침해 할 것이라 생각했다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스테이지 보스 </a:t>
                      </a:r>
                      <a:r>
                        <a:rPr lang="en-US" altLang="ko-KR" sz="1200" dirty="0"/>
                        <a:t>/ </a:t>
                      </a:r>
                      <a:r>
                        <a:rPr lang="ko-KR" altLang="en-US" sz="1200" dirty="0"/>
                        <a:t>챕터 보스 룸에 입장 또는 퇴장할 때 스토리를 전달함으로 앞으로 있을 다른 전투에 대한 정보를 미리 유저에게 전달함</a:t>
                      </a:r>
                    </a:p>
                  </a:txBody>
                  <a:tcPr marL="99095" marR="99095" marT="49536" marB="49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3813" name="그룹 8">
            <a:extLst>
              <a:ext uri="{FF2B5EF4-FFF2-40B4-BE49-F238E27FC236}">
                <a16:creationId xmlns:a16="http://schemas.microsoft.com/office/drawing/2014/main" id="{36BEE090-D6F4-4F8F-BF21-CD28507A4E08}"/>
              </a:ext>
            </a:extLst>
          </p:cNvPr>
          <p:cNvGrpSpPr>
            <a:grpSpLocks/>
          </p:cNvGrpSpPr>
          <p:nvPr/>
        </p:nvGrpSpPr>
        <p:grpSpPr bwMode="auto">
          <a:xfrm>
            <a:off x="1863092" y="1454921"/>
            <a:ext cx="5047632" cy="2931549"/>
            <a:chOff x="944459" y="1228742"/>
            <a:chExt cx="4656242" cy="2705208"/>
          </a:xfrm>
        </p:grpSpPr>
        <p:pic>
          <p:nvPicPr>
            <p:cNvPr id="33816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6F6686B9-ABAF-46D0-B485-5EACC3C080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459" y="1228742"/>
              <a:ext cx="4656242" cy="2705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4A1B083-9470-4B51-B0E6-DC830F03C12B}"/>
                </a:ext>
              </a:extLst>
            </p:cNvPr>
            <p:cNvSpPr/>
            <p:nvPr/>
          </p:nvSpPr>
          <p:spPr>
            <a:xfrm>
              <a:off x="3999423" y="2125716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33818" name="그룹 11">
              <a:extLst>
                <a:ext uri="{FF2B5EF4-FFF2-40B4-BE49-F238E27FC236}">
                  <a16:creationId xmlns:a16="http://schemas.microsoft.com/office/drawing/2014/main" id="{C775306D-327B-41FB-9110-A7BE688ADB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0" name="사각형: 잘린 대각선 방향 모서리 19">
                <a:extLst>
                  <a:ext uri="{FF2B5EF4-FFF2-40B4-BE49-F238E27FC236}">
                    <a16:creationId xmlns:a16="http://schemas.microsoft.com/office/drawing/2014/main" id="{4CF845E6-A078-4370-A6D7-9067546C091D}"/>
                  </a:ext>
                </a:extLst>
              </p:cNvPr>
              <p:cNvSpPr/>
              <p:nvPr/>
            </p:nvSpPr>
            <p:spPr>
              <a:xfrm>
                <a:off x="555502" y="719116"/>
                <a:ext cx="1666227" cy="733279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1" name="사각형: 잘린 대각선 방향 모서리 20">
                <a:extLst>
                  <a:ext uri="{FF2B5EF4-FFF2-40B4-BE49-F238E27FC236}">
                    <a16:creationId xmlns:a16="http://schemas.microsoft.com/office/drawing/2014/main" id="{BDFBAAD1-75C5-4760-8CC1-EEA137008B22}"/>
                  </a:ext>
                </a:extLst>
              </p:cNvPr>
              <p:cNvSpPr/>
              <p:nvPr/>
            </p:nvSpPr>
            <p:spPr>
              <a:xfrm>
                <a:off x="555502" y="725279"/>
                <a:ext cx="2236010" cy="357397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solidFill>
                      <a:schemeClr val="tx1"/>
                    </a:solidFill>
                  </a:rPr>
                  <a:t>체력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83D705A-9789-4FF1-B933-C612455B7C50}"/>
                </a:ext>
              </a:extLst>
            </p:cNvPr>
            <p:cNvSpPr/>
            <p:nvPr/>
          </p:nvSpPr>
          <p:spPr>
            <a:xfrm>
              <a:off x="969851" y="1684373"/>
              <a:ext cx="1210876" cy="2176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보스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65CC75F-14B1-4E3F-9759-08B83088A8F8}"/>
                </a:ext>
              </a:extLst>
            </p:cNvPr>
            <p:cNvSpPr/>
            <p:nvPr/>
          </p:nvSpPr>
          <p:spPr>
            <a:xfrm>
              <a:off x="1074593" y="3257648"/>
              <a:ext cx="590362" cy="5905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6444FF2-E99C-45BF-B6E0-C39D6F8E5802}"/>
                </a:ext>
              </a:extLst>
            </p:cNvPr>
            <p:cNvSpPr/>
            <p:nvPr/>
          </p:nvSpPr>
          <p:spPr>
            <a:xfrm>
              <a:off x="4735788" y="3184620"/>
              <a:ext cx="626863" cy="625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>
                  <a:solidFill>
                    <a:schemeClr val="bg1"/>
                  </a:solidFill>
                </a:rPr>
                <a:t>공격</a:t>
              </a:r>
              <a:endParaRPr lang="ko-KR" altLang="en-US" sz="1440" dirty="0">
                <a:solidFill>
                  <a:schemeClr val="bg1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4F32596-4500-489B-A910-F725C7060C45}"/>
                </a:ext>
              </a:extLst>
            </p:cNvPr>
            <p:cNvSpPr/>
            <p:nvPr/>
          </p:nvSpPr>
          <p:spPr>
            <a:xfrm>
              <a:off x="5072231" y="2763916"/>
              <a:ext cx="377705" cy="3778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17" name="말풍선: 타원형 16">
              <a:extLst>
                <a:ext uri="{FF2B5EF4-FFF2-40B4-BE49-F238E27FC236}">
                  <a16:creationId xmlns:a16="http://schemas.microsoft.com/office/drawing/2014/main" id="{C06C0CF9-DDAA-40F9-B024-A5A07758F132}"/>
                </a:ext>
              </a:extLst>
            </p:cNvPr>
            <p:cNvSpPr/>
            <p:nvPr/>
          </p:nvSpPr>
          <p:spPr>
            <a:xfrm>
              <a:off x="2736175" y="1495453"/>
              <a:ext cx="1212464" cy="593749"/>
            </a:xfrm>
            <a:prstGeom prst="wedgeEllipseCallout">
              <a:avLst>
                <a:gd name="adj1" fmla="val -91323"/>
                <a:gd name="adj2" fmla="val 7644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ABAA8DD-DF70-4C5A-B144-8B839DD083B9}"/>
                </a:ext>
              </a:extLst>
            </p:cNvPr>
            <p:cNvSpPr/>
            <p:nvPr/>
          </p:nvSpPr>
          <p:spPr>
            <a:xfrm>
              <a:off x="4197798" y="3335439"/>
              <a:ext cx="377705" cy="3794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회피</a:t>
              </a: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E75AB21-9ACF-4A79-B64A-32D36111A32C}"/>
                </a:ext>
              </a:extLst>
            </p:cNvPr>
            <p:cNvSpPr/>
            <p:nvPr/>
          </p:nvSpPr>
          <p:spPr>
            <a:xfrm>
              <a:off x="4543763" y="2781379"/>
              <a:ext cx="377705" cy="3794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스킬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A1ED359-B7A6-4B3A-A2D7-B58A69596DF0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0AAD3E-58FA-440F-AAA1-BF72F1187D73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91324D4-340E-4967-AEC2-18101C840ADA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D31E0A1-B829-4146-9C46-CF9CAC999E38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1181AE8-6FB0-40D9-9D05-2AF31C5BB683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F1B0F26-C883-4371-8A30-3A4D2DE8BA28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C142EEF-114D-4838-A098-A87F873E6CD9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A29237B5-7AAE-43C0-B5D2-275F31528E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7004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12">
            <a:extLst>
              <a:ext uri="{FF2B5EF4-FFF2-40B4-BE49-F238E27FC236}">
                <a16:creationId xmlns:a16="http://schemas.microsoft.com/office/drawing/2014/main" id="{2843E330-7CD6-4C79-B2DF-24EB20D64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707285"/>
              </p:ext>
            </p:extLst>
          </p:nvPr>
        </p:nvGraphicFramePr>
        <p:xfrm>
          <a:off x="1046482" y="1498502"/>
          <a:ext cx="10099036" cy="4814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7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66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63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인물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설정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00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주인공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미래 사이보그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군인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인공지능을 막기위해 전투 중 폭파에 휘말려 과거로 시간을 이동하게 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박사의 도움으로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시공간을 조종하는 특수 장치를 장착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하게 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군인이기 때문에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무기를 자유자제로 다룰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플레이의 목적을 부여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유저가 사용하는 스킬에 대한 개연성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다양한 무기를 자유자제로 사용하는 것에 대한 개연성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확보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490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박사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뛰어난 천재 공학자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실험 중에 우연히 주인공을 불러오게 됨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매우 심각한 손상을 입은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주인공의 신체를 수리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해주게 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과거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 사는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명의 보스들과 알던 사이이며 그의 정보의 도움으로 주인공이 싸움을 하게 됨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유저를 도와주는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npc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유저의 캐릭터가 사망 이후 다시 살아 올 수 있는 이유가 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이후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스토리의 흑막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으로 사용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490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관리자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관리하는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명의 보스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각자 분야로 매우 뛰어난 공학적 지식을 가지고 있음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실험을 통해 각자의 신체를 개조함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보스들이 사라지면서 미래가 하나씩 바뀌게 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유저가 토벌해야 하는 대상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매력적인 적일 수록 플레이에 애착이 감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플레이어가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보스를 하나씩 클리어 해가면서 변화하는 세상을 보여줌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으로 게임에 몰입하게 됨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D63F0515-9806-4F97-8E2E-97BAE132A22E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BF4F08-AAB7-4472-9C7B-F07120714C3B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FB4148-37CC-4BC0-B82A-B8627A4462AD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380F39E-6B2C-4D20-8CD8-A9375162C491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BEBFB2-8373-497F-90B6-91F0FC1778ED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C6DD19-5EBF-40B4-8033-201B32F8CEAF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E8AAA42-E93B-455A-8E34-0F0D36A07B7E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E35B3615-387C-4C67-AAA7-3D6509B7D3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7526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12">
            <a:extLst>
              <a:ext uri="{FF2B5EF4-FFF2-40B4-BE49-F238E27FC236}">
                <a16:creationId xmlns:a16="http://schemas.microsoft.com/office/drawing/2014/main" id="{258DF5B3-0EA4-46AC-A48E-1B152BE42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578719"/>
              </p:ext>
            </p:extLst>
          </p:nvPr>
        </p:nvGraphicFramePr>
        <p:xfrm>
          <a:off x="879894" y="1343105"/>
          <a:ext cx="10415767" cy="50615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7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2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56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인물</a:t>
                      </a:r>
                    </a:p>
                  </a:txBody>
                  <a:tcPr marL="84001" marR="84001" marT="42005" marB="420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설정</a:t>
                      </a:r>
                    </a:p>
                  </a:txBody>
                  <a:tcPr marL="84001" marR="84001" marT="42005" marB="420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84001" marR="84001" marT="42005" marB="420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73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/>
                        <a:t>콜로니</a:t>
                      </a:r>
                      <a:endParaRPr lang="ko-KR" altLang="en-US" sz="1500" b="1" dirty="0"/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과거에 과학적 연구를 위해 만들어진 하늘을 나는 비행 섬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r>
                        <a:rPr lang="ko-KR" altLang="en-US" sz="1000" dirty="0"/>
                        <a:t>명의 과학자가 구역을 나눠 관리함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미래에 인공지능을 개발해 인류를 통제하기 시작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이후 주인공을 과거로 시간이동 하게 만드는 장소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사건의 발단</a:t>
                      </a:r>
                      <a:r>
                        <a:rPr lang="en-US" altLang="ko-KR" sz="1000" dirty="0"/>
                        <a:t>,</a:t>
                      </a:r>
                      <a:r>
                        <a:rPr lang="en-US" altLang="ko-KR" sz="10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유저가 게임을 플레이하는 주요 무대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게임이 진행되는 메인 무대로 과학자들이 만든 요세라면 다양한 방어 요소가 있을 것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과학 요새 이기 때문에 나오는 방해요소에 정당성을 가짐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79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에테르</a:t>
                      </a: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스토리 상 에너지 동력원이자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게임 내 중요한 제화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에테르라는 물질을 통해 로봇들이 움직일 수 있음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특수한 경우 시공간까지 제어 할 수 있음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해당 기술은 주인공을 돕는 박사만이 할 수 있는 기술 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이후 스토리의 복선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게임 내 획득해야 하는 필수 제화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플레이에 직접 적으로 영향을 주는 요소 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유저가 수집해야 하는 필수 제화에 의미를 부여함으로 게임 내에서 매우 중요한 요소임을 스토리로 유저에게 연출 할 수 있음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세계관에서 적 로봇들이 움직일 수 있는 이유와 적을 처치하면서 얻는 제화와 상관관계를 설명할 수 있음</a:t>
                      </a: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7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시공간</a:t>
                      </a:r>
                      <a:endParaRPr lang="en-US" altLang="ko-KR" sz="1500" b="1" dirty="0"/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에테르라는 물질을 통해 제어할 수 있는 현실에서는 불가능한 기술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시공간을 제어하기 위해 많은 양의 에테르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동력원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가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이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 필요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주인공이 사망하기 직전 에테르 장치를 활용해 과거로 넘어 갈 수 있다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캐릭터가 죽어도 다시 살아날 수 있는 이유</a:t>
                      </a:r>
                      <a:r>
                        <a:rPr lang="ko-KR" altLang="en-US" sz="1000" dirty="0"/>
                        <a:t>를 스토리로 표현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주인공의 스킬의 컨셉에 대한 개연성 부여 요소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현실에 불가능한 기술에 대한 거부감 해소</a:t>
                      </a: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437AB21B-4B6E-4F21-AE9C-DAB702BD17E3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9AFFEE-C3E9-4D54-A8AD-5ACFC14D2EB5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B596C1-2D10-42ED-AB32-D7BCB36EFE65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14F382E-3F90-437D-8385-F4660BB1A1CA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1A36398-474A-4E2F-B921-A4201ACB4C43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3134CD-D4B2-4A9D-B8A1-8A5697A0EE50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41FE34-B97D-46D6-B828-B68D087B7C03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7D344C89-D069-4E85-82C4-BACEDF779B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2472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70" name="그룹 7">
            <a:extLst>
              <a:ext uri="{FF2B5EF4-FFF2-40B4-BE49-F238E27FC236}">
                <a16:creationId xmlns:a16="http://schemas.microsoft.com/office/drawing/2014/main" id="{5044DB47-F5DC-49FF-A4C5-EEFC47F68E9C}"/>
              </a:ext>
            </a:extLst>
          </p:cNvPr>
          <p:cNvGrpSpPr>
            <a:grpSpLocks/>
          </p:cNvGrpSpPr>
          <p:nvPr/>
        </p:nvGrpSpPr>
        <p:grpSpPr bwMode="auto">
          <a:xfrm>
            <a:off x="1457963" y="1096991"/>
            <a:ext cx="8305799" cy="3492792"/>
            <a:chOff x="808429" y="755077"/>
            <a:chExt cx="7234160" cy="3041841"/>
          </a:xfrm>
        </p:grpSpPr>
        <p:grpSp>
          <p:nvGrpSpPr>
            <p:cNvPr id="36883" name="그룹 8">
              <a:extLst>
                <a:ext uri="{FF2B5EF4-FFF2-40B4-BE49-F238E27FC236}">
                  <a16:creationId xmlns:a16="http://schemas.microsoft.com/office/drawing/2014/main" id="{B4966B8E-5873-4E1C-AA29-37643ED4EA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1435" y="814462"/>
              <a:ext cx="2661154" cy="2982456"/>
              <a:chOff x="7465235" y="1441053"/>
              <a:chExt cx="3548205" cy="3976606"/>
            </a:xfrm>
          </p:grpSpPr>
          <p:pic>
            <p:nvPicPr>
              <p:cNvPr id="36892" name="Picture 2" descr=" ">
                <a:extLst>
                  <a:ext uri="{FF2B5EF4-FFF2-40B4-BE49-F238E27FC236}">
                    <a16:creationId xmlns:a16="http://schemas.microsoft.com/office/drawing/2014/main" id="{DBE293B1-A932-4B3F-B2D8-56907BF771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03" t="6439" b="7198"/>
              <a:stretch>
                <a:fillRect/>
              </a:stretch>
            </p:blipFill>
            <p:spPr bwMode="auto">
              <a:xfrm>
                <a:off x="8269085" y="1562562"/>
                <a:ext cx="2010318" cy="3017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893" name="TextBox 18">
                <a:extLst>
                  <a:ext uri="{FF2B5EF4-FFF2-40B4-BE49-F238E27FC236}">
                    <a16:creationId xmlns:a16="http://schemas.microsoft.com/office/drawing/2014/main" id="{C5BE1C9A-7A3E-4CD9-B7C2-CDE1E5C3C0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65235" y="4771325"/>
                <a:ext cx="2386907" cy="4824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050" dirty="0">
                    <a:latin typeface="맑은 고딕" panose="020B0503020000020004" pitchFamily="50" charset="-127"/>
                  </a:rPr>
                  <a:t>튜토리얼 정리 디자인 컨셉</a:t>
                </a:r>
                <a:endParaRPr lang="en-US" altLang="ko-KR" sz="1050" dirty="0">
                  <a:latin typeface="맑은 고딕" panose="020B0503020000020004" pitchFamily="50" charset="-127"/>
                </a:endParaRPr>
              </a:p>
              <a:p>
                <a:pPr eaLnBrk="1" hangingPunct="1"/>
                <a:r>
                  <a:rPr lang="en-US" altLang="ko-KR" sz="1050" dirty="0">
                    <a:latin typeface="맑은 고딕" panose="020B0503020000020004" pitchFamily="50" charset="-127"/>
                  </a:rPr>
                  <a:t>- &gt; </a:t>
                </a:r>
                <a:r>
                  <a:rPr lang="ko-KR" altLang="en-US" sz="1050" dirty="0">
                    <a:latin typeface="맑은 고딕" panose="020B0503020000020004" pitchFamily="50" charset="-127"/>
                  </a:rPr>
                  <a:t>이후 정리 코스튬으로 활용</a:t>
                </a: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CEC548E5-1E2A-46C8-A0AA-26E16528A279}"/>
                  </a:ext>
                </a:extLst>
              </p:cNvPr>
              <p:cNvSpPr/>
              <p:nvPr/>
            </p:nvSpPr>
            <p:spPr>
              <a:xfrm>
                <a:off x="7465376" y="1441053"/>
                <a:ext cx="3548064" cy="3976606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000"/>
              </a:p>
            </p:txBody>
          </p:sp>
        </p:grpSp>
        <p:grpSp>
          <p:nvGrpSpPr>
            <p:cNvPr id="36884" name="그룹 9">
              <a:extLst>
                <a:ext uri="{FF2B5EF4-FFF2-40B4-BE49-F238E27FC236}">
                  <a16:creationId xmlns:a16="http://schemas.microsoft.com/office/drawing/2014/main" id="{D932F8CA-FE8A-4E96-A7DD-68818FDC93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429" y="755077"/>
              <a:ext cx="4271561" cy="3041840"/>
              <a:chOff x="1608952" y="1219632"/>
              <a:chExt cx="5695414" cy="4055787"/>
            </a:xfrm>
          </p:grpSpPr>
          <p:grpSp>
            <p:nvGrpSpPr>
              <p:cNvPr id="36885" name="그룹 10">
                <a:extLst>
                  <a:ext uri="{FF2B5EF4-FFF2-40B4-BE49-F238E27FC236}">
                    <a16:creationId xmlns:a16="http://schemas.microsoft.com/office/drawing/2014/main" id="{F3E572DD-9136-4CD5-B2A7-478E26C97D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08952" y="1219632"/>
                <a:ext cx="4024694" cy="3461826"/>
                <a:chOff x="0" y="879231"/>
                <a:chExt cx="4024694" cy="3461826"/>
              </a:xfrm>
            </p:grpSpPr>
            <p:pic>
              <p:nvPicPr>
                <p:cNvPr id="36890" name="그림 15" descr="남자, 쥐고있는, 물, 착용이(가) 표시된 사진&#10;&#10;자동 생성된 설명">
                  <a:extLst>
                    <a:ext uri="{FF2B5EF4-FFF2-40B4-BE49-F238E27FC236}">
                      <a16:creationId xmlns:a16="http://schemas.microsoft.com/office/drawing/2014/main" id="{34C60098-3CAB-4C24-AF9F-7B6EC6F1F7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74993" y="879231"/>
                  <a:ext cx="2449701" cy="34618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6891" name="그림 16" descr="실외, 남자, 눈, 쥐고있는이(가) 표시된 사진&#10;&#10;자동 생성된 설명">
                  <a:extLst>
                    <a:ext uri="{FF2B5EF4-FFF2-40B4-BE49-F238E27FC236}">
                      <a16:creationId xmlns:a16="http://schemas.microsoft.com/office/drawing/2014/main" id="{E47CCB0A-1525-40EB-BFA3-FE5A226A53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879231"/>
                  <a:ext cx="2449006" cy="34618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B0AAE4-C1B7-40ED-BBAB-37CB79C08C80}"/>
                  </a:ext>
                </a:extLst>
              </p:cNvPr>
              <p:cNvSpPr txBox="1"/>
              <p:nvPr/>
            </p:nvSpPr>
            <p:spPr>
              <a:xfrm>
                <a:off x="1912507" y="4681567"/>
                <a:ext cx="1986669" cy="28590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00" dirty="0">
                    <a:latin typeface="+mn-lt"/>
                  </a:rPr>
                  <a:t>메인 정리 기본 디자인 컨셉</a:t>
                </a:r>
              </a:p>
            </p:txBody>
          </p:sp>
          <p:pic>
            <p:nvPicPr>
              <p:cNvPr id="36887" name="그림 12" descr="시계이(가) 표시된 사진&#10;&#10;자동 생성된 설명">
                <a:extLst>
                  <a:ext uri="{FF2B5EF4-FFF2-40B4-BE49-F238E27FC236}">
                    <a16:creationId xmlns:a16="http://schemas.microsoft.com/office/drawing/2014/main" id="{6F979A97-1DEE-4D1E-A01D-BB15E80B65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95" t="28915" r="35860" b="14697"/>
              <a:stretch>
                <a:fillRect/>
              </a:stretch>
            </p:blipFill>
            <p:spPr bwMode="auto">
              <a:xfrm>
                <a:off x="5643527" y="1759627"/>
                <a:ext cx="1660839" cy="2228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화살표: 오른쪽 13">
                <a:extLst>
                  <a:ext uri="{FF2B5EF4-FFF2-40B4-BE49-F238E27FC236}">
                    <a16:creationId xmlns:a16="http://schemas.microsoft.com/office/drawing/2014/main" id="{BAC5C462-1AC1-4DFF-9E33-5C551192B508}"/>
                  </a:ext>
                </a:extLst>
              </p:cNvPr>
              <p:cNvSpPr/>
              <p:nvPr/>
            </p:nvSpPr>
            <p:spPr>
              <a:xfrm>
                <a:off x="5073429" y="2578893"/>
                <a:ext cx="809478" cy="61804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000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911A32F-2339-4ED9-BCE8-03CB365890E1}"/>
                  </a:ext>
                </a:extLst>
              </p:cNvPr>
              <p:cNvSpPr/>
              <p:nvPr/>
            </p:nvSpPr>
            <p:spPr>
              <a:xfrm>
                <a:off x="1912506" y="1298812"/>
                <a:ext cx="5112029" cy="3976607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000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0F02EDE-77CC-4A4B-8D5B-2E2B9A890279}"/>
              </a:ext>
            </a:extLst>
          </p:cNvPr>
          <p:cNvSpPr txBox="1"/>
          <p:nvPr/>
        </p:nvSpPr>
        <p:spPr>
          <a:xfrm>
            <a:off x="5243219" y="3803800"/>
            <a:ext cx="7752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dirty="0">
                <a:latin typeface="+mn-lt"/>
              </a:rPr>
              <a:t>SD</a:t>
            </a:r>
            <a:r>
              <a:rPr lang="ko-KR" altLang="en-US" sz="1000" dirty="0">
                <a:latin typeface="+mn-lt"/>
              </a:rPr>
              <a:t> 화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D6F990B-7BFA-4683-B524-A88D99BB4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058353"/>
              </p:ext>
            </p:extLst>
          </p:nvPr>
        </p:nvGraphicFramePr>
        <p:xfrm>
          <a:off x="1164567" y="4938016"/>
          <a:ext cx="9998014" cy="142794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9998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08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57436" marR="57436" marT="28714" marB="28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724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미래 기술을 가진 사이보그 군인</a:t>
                      </a:r>
                      <a:endParaRPr lang="en-US" altLang="ko-KR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미래의 기술과 과거의 기술이 합쳐진 형태의 신체</a:t>
                      </a:r>
                      <a:endParaRPr lang="en-US" altLang="ko-KR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시공간 장치를 부각시키는 디자인을 사용</a:t>
                      </a:r>
                      <a:endParaRPr lang="en-US" altLang="ko-KR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 err="1"/>
                        <a:t>튜토리얼에서</a:t>
                      </a:r>
                      <a:r>
                        <a:rPr lang="ko-KR" altLang="en-US" sz="1200" dirty="0"/>
                        <a:t> 사용될 비슷하지만 조금 더 미래 기술이라고 생각할 만한 디자인의 코스튬 필요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57436" marR="57436" marT="28714" marB="28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BFE869D5-D5F0-432C-AD53-AC62EF6DAD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E6F6ECD-5A51-4353-88BD-F96A2DF2C7AA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D668992-2803-4D6D-A97D-9D70E7F8BA1D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C8967D3-F662-4F29-912D-90652524BFDD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886E616-F9A5-4A88-827A-D8154B6359E5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6EF49E-98A5-4025-9458-18E18C12F1E8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368DB0A-5E31-4941-924D-1E6F4E0869C5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590D87C-F526-4FEE-A094-2008ADD47223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214184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E0CC87E-4AA7-40AF-8222-4BEF6269EF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268504"/>
              </p:ext>
            </p:extLst>
          </p:nvPr>
        </p:nvGraphicFramePr>
        <p:xfrm>
          <a:off x="2050144" y="4285442"/>
          <a:ext cx="8091712" cy="2235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917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90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64837" marR="64837" marT="32407" marB="32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7157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처음에는 유저를 도와주는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에서 시작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최종 보스로 외형이 변경되어 등장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스스로 인공지능이 되어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콜로니의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공격 무기를 통해 전투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에너지 총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폭탄 등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64837" marR="64837" marT="32407" marB="32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90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스토리 반전 요소</a:t>
                      </a:r>
                      <a:endParaRPr lang="en-US" altLang="ko-KR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64837" marR="64837" marT="32407" marB="32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13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스토리의 반전요소로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번째 보스로 사용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스토리상 주인공이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명의 공학자들을 처치하는 것으로 미래 운명은 바뀌지 않았다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사라진 동료 과학자의 연구자료를 우연히 본 주인공은 지금껏 자신을 도와줬던 것들이 사실은 모두 그의 실험을 위한 과정들이었다는 것을 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그는 자신의 목적을 위해 주인공을 이용해 동료들을 죽인 것이었다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. 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과학자는 자신의 뇌를 인공지능화 시킬 계획을 가지고 있었다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주인공을 도와 시공간 장치를 준 것 또한 그의 철저한 계산이었다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4837" marR="64837" marT="32407" marB="32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7906" name="그룹 8">
            <a:extLst>
              <a:ext uri="{FF2B5EF4-FFF2-40B4-BE49-F238E27FC236}">
                <a16:creationId xmlns:a16="http://schemas.microsoft.com/office/drawing/2014/main" id="{90DF1B73-4FB6-4981-B379-23C159C3C9A3}"/>
              </a:ext>
            </a:extLst>
          </p:cNvPr>
          <p:cNvGrpSpPr>
            <a:grpSpLocks/>
          </p:cNvGrpSpPr>
          <p:nvPr/>
        </p:nvGrpSpPr>
        <p:grpSpPr bwMode="auto">
          <a:xfrm>
            <a:off x="2636520" y="1378351"/>
            <a:ext cx="6918959" cy="2848724"/>
            <a:chOff x="899161" y="1345195"/>
            <a:chExt cx="7345678" cy="3024611"/>
          </a:xfrm>
        </p:grpSpPr>
        <p:grpSp>
          <p:nvGrpSpPr>
            <p:cNvPr id="37910" name="그룹 9">
              <a:extLst>
                <a:ext uri="{FF2B5EF4-FFF2-40B4-BE49-F238E27FC236}">
                  <a16:creationId xmlns:a16="http://schemas.microsoft.com/office/drawing/2014/main" id="{BC298AB3-B866-44D2-8CDC-AC392E7CE3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9161" y="1345195"/>
              <a:ext cx="2373652" cy="3024611"/>
              <a:chOff x="1304925" y="879231"/>
              <a:chExt cx="3164869" cy="4032815"/>
            </a:xfrm>
          </p:grpSpPr>
          <p:pic>
            <p:nvPicPr>
              <p:cNvPr id="37917" name="그림 16" descr="남자, 착용, 타기, 오토바이이(가) 표시된 사진&#10;&#10;자동 생성된 설명">
                <a:extLst>
                  <a:ext uri="{FF2B5EF4-FFF2-40B4-BE49-F238E27FC236}">
                    <a16:creationId xmlns:a16="http://schemas.microsoft.com/office/drawing/2014/main" id="{B19602CF-DE73-4362-9C7F-06C2C21A08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01217" y="879231"/>
                <a:ext cx="2945290" cy="36576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918" name="TextBox 17">
                <a:extLst>
                  <a:ext uri="{FF2B5EF4-FFF2-40B4-BE49-F238E27FC236}">
                    <a16:creationId xmlns:a16="http://schemas.microsoft.com/office/drawing/2014/main" id="{5125F131-2D04-4B3A-A211-B4C47BF9B3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39577" y="4422533"/>
                <a:ext cx="2041090" cy="3555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280">
                    <a:latin typeface="맑은 고딕" panose="020B0503020000020004" pitchFamily="50" charset="-127"/>
                  </a:rPr>
                  <a:t>대기 화면 </a:t>
                </a:r>
                <a:r>
                  <a:rPr lang="en-US" altLang="ko-KR" sz="1280">
                    <a:latin typeface="맑은 고딕" panose="020B0503020000020004" pitchFamily="50" charset="-127"/>
                  </a:rPr>
                  <a:t>NPC </a:t>
                </a:r>
                <a:r>
                  <a:rPr lang="ko-KR" altLang="en-US" sz="1280">
                    <a:latin typeface="맑은 고딕" panose="020B0503020000020004" pitchFamily="50" charset="-127"/>
                  </a:rPr>
                  <a:t>컨셉</a:t>
                </a: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FB7BEE38-4042-4887-9179-B53C3626E99E}"/>
                  </a:ext>
                </a:extLst>
              </p:cNvPr>
              <p:cNvSpPr/>
              <p:nvPr/>
            </p:nvSpPr>
            <p:spPr>
              <a:xfrm>
                <a:off x="1304925" y="935416"/>
                <a:ext cx="3164869" cy="3976630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280"/>
              </a:p>
            </p:txBody>
          </p:sp>
        </p:grpSp>
        <p:grpSp>
          <p:nvGrpSpPr>
            <p:cNvPr id="37911" name="그룹 10">
              <a:extLst>
                <a:ext uri="{FF2B5EF4-FFF2-40B4-BE49-F238E27FC236}">
                  <a16:creationId xmlns:a16="http://schemas.microsoft.com/office/drawing/2014/main" id="{830D5A74-3495-48C4-B1F8-01D3B72100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4806" y="1387333"/>
              <a:ext cx="4560033" cy="2982473"/>
              <a:chOff x="4913075" y="935416"/>
              <a:chExt cx="6080045" cy="3976630"/>
            </a:xfrm>
          </p:grpSpPr>
          <p:pic>
            <p:nvPicPr>
              <p:cNvPr id="37912" name="그림 11" descr="의류, 테이블, 책상, 앉아있는이(가) 표시된 사진&#10;&#10;자동 생성된 설명">
                <a:extLst>
                  <a:ext uri="{FF2B5EF4-FFF2-40B4-BE49-F238E27FC236}">
                    <a16:creationId xmlns:a16="http://schemas.microsoft.com/office/drawing/2014/main" id="{3DFCCE09-053F-4ACC-ADA2-148A874233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15" t="6528" r="6938" b="4584"/>
              <a:stretch>
                <a:fillRect/>
              </a:stretch>
            </p:blipFill>
            <p:spPr bwMode="auto">
              <a:xfrm>
                <a:off x="4913313" y="1257300"/>
                <a:ext cx="1721049" cy="2809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913" name="TextBox 12">
                <a:extLst>
                  <a:ext uri="{FF2B5EF4-FFF2-40B4-BE49-F238E27FC236}">
                    <a16:creationId xmlns:a16="http://schemas.microsoft.com/office/drawing/2014/main" id="{47CDE6A7-561F-4DFE-8F93-1DBBF675B8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10150" y="4067174"/>
                <a:ext cx="1574251" cy="3555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280">
                    <a:latin typeface="맑은 고딕" panose="020B0503020000020004" pitchFamily="50" charset="-127"/>
                  </a:rPr>
                  <a:t>던전 보스 컨셉</a:t>
                </a:r>
              </a:p>
            </p:txBody>
          </p:sp>
          <p:pic>
            <p:nvPicPr>
              <p:cNvPr id="37914" name="Picture 2" descr="관련 이미지">
                <a:extLst>
                  <a:ext uri="{FF2B5EF4-FFF2-40B4-BE49-F238E27FC236}">
                    <a16:creationId xmlns:a16="http://schemas.microsoft.com/office/drawing/2014/main" id="{9FA51C3A-D6AB-47F7-93C6-D13ED90796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77075" y="2031756"/>
                <a:ext cx="3810000" cy="1657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915" name="TextBox 14">
                <a:extLst>
                  <a:ext uri="{FF2B5EF4-FFF2-40B4-BE49-F238E27FC236}">
                    <a16:creationId xmlns:a16="http://schemas.microsoft.com/office/drawing/2014/main" id="{93E61BBA-AA75-40B6-9BF5-FE1355CA88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67943" y="3697842"/>
                <a:ext cx="1574251" cy="3555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280">
                    <a:latin typeface="맑은 고딕" panose="020B0503020000020004" pitchFamily="50" charset="-127"/>
                  </a:rPr>
                  <a:t>최종 보스 컨셉</a:t>
                </a: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46EBFD6-A368-4A58-97C8-9EF2FA670285}"/>
                  </a:ext>
                </a:extLst>
              </p:cNvPr>
              <p:cNvSpPr/>
              <p:nvPr/>
            </p:nvSpPr>
            <p:spPr>
              <a:xfrm>
                <a:off x="4913075" y="935416"/>
                <a:ext cx="6080045" cy="3976630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280"/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B79E01E-A5DD-474F-AEDA-332AE1662DFA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5377903-B694-46E2-83C4-B20F3F0DB23F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D4DF74D-1FCB-4F46-A845-871EA628A356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168CEB9-50C7-4302-966D-CE3B71239F90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1361093-7429-409E-B8C4-D6A2FC1D18B4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7C24A9E-D8C0-403D-BE5C-F8C6D8B112E7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43DD40A-F22B-4849-9515-27C7AA7E16EF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F869027-0E5C-4018-AA3E-6882D1AC5B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7395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C6927A3-B901-4A9C-B1D2-A7CECD015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658535"/>
              </p:ext>
            </p:extLst>
          </p:nvPr>
        </p:nvGraphicFramePr>
        <p:xfrm>
          <a:off x="854015" y="4437403"/>
          <a:ext cx="10550106" cy="1967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0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9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500" b="1" dirty="0">
                        <a:solidFill>
                          <a:schemeClr val="bg1"/>
                        </a:solidFill>
                      </a:endParaRPr>
                    </a:p>
                  </a:txBody>
                  <a:tcPr marL="70800" marR="70800" marT="35401" marB="354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22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화학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에너지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물리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기계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생명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전기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로봇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핵융합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-&gt;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특징을 가지는 몬스터 컨셉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공학자들이 자신이 연구하는 분야의 컨셉으로 몸을 개조했다는 컨셉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보스 컨셉에 따라 변하는 던전 디자인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나머지 몬스터는 특수 몬스터를 제외하면 대부분 기본 몬스터 디자인에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베리에이션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해서 제작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70800" marR="70800" marT="35401" marB="354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8925" name="그룹 8">
            <a:extLst>
              <a:ext uri="{FF2B5EF4-FFF2-40B4-BE49-F238E27FC236}">
                <a16:creationId xmlns:a16="http://schemas.microsoft.com/office/drawing/2014/main" id="{A8D79FE9-C9A7-41C9-A777-13225AD3B00B}"/>
              </a:ext>
            </a:extLst>
          </p:cNvPr>
          <p:cNvGrpSpPr>
            <a:grpSpLocks/>
          </p:cNvGrpSpPr>
          <p:nvPr/>
        </p:nvGrpSpPr>
        <p:grpSpPr bwMode="auto">
          <a:xfrm>
            <a:off x="1945640" y="1343146"/>
            <a:ext cx="8608059" cy="2753006"/>
            <a:chOff x="1003759" y="1595120"/>
            <a:chExt cx="11117121" cy="3556000"/>
          </a:xfrm>
        </p:grpSpPr>
        <p:pic>
          <p:nvPicPr>
            <p:cNvPr id="38929" name="그림 9" descr="의류, 남자, 녹색, 테이블이(가) 표시된 사진&#10;&#10;자동 생성된 설명">
              <a:extLst>
                <a:ext uri="{FF2B5EF4-FFF2-40B4-BE49-F238E27FC236}">
                  <a16:creationId xmlns:a16="http://schemas.microsoft.com/office/drawing/2014/main" id="{58FAD9F7-D484-4525-BC72-FE21336858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2074" y="1734926"/>
              <a:ext cx="2021511" cy="269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30" name="그림 10" descr="남자, 자전거, 쥐고있는, 타기이(가) 표시된 사진&#10;&#10;자동 생성된 설명">
              <a:extLst>
                <a:ext uri="{FF2B5EF4-FFF2-40B4-BE49-F238E27FC236}">
                  <a16:creationId xmlns:a16="http://schemas.microsoft.com/office/drawing/2014/main" id="{7C057612-E7D0-4932-BDCC-D9C48EEF35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9873" y="1734926"/>
              <a:ext cx="2183999" cy="269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31" name="그림 11" descr="앉아있는, 케이크, 서있는, 남자이(가) 표시된 사진&#10;&#10;자동 생성된 설명">
              <a:extLst>
                <a:ext uri="{FF2B5EF4-FFF2-40B4-BE49-F238E27FC236}">
                  <a16:creationId xmlns:a16="http://schemas.microsoft.com/office/drawing/2014/main" id="{210016EC-EBDA-4641-BFE7-686E45003A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0160" y="1734926"/>
              <a:ext cx="1955996" cy="269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32" name="그림 12" descr="의류, 사람, 남자, 눈이(가) 표시된 사진&#10;&#10;자동 생성된 설명">
              <a:extLst>
                <a:ext uri="{FF2B5EF4-FFF2-40B4-BE49-F238E27FC236}">
                  <a16:creationId xmlns:a16="http://schemas.microsoft.com/office/drawing/2014/main" id="{142C74BE-D4EF-402F-8068-DA31BDF69A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2444" y="1734926"/>
              <a:ext cx="1620520" cy="269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8D63C5-5AB1-40DE-809F-CFA003E46507}"/>
                </a:ext>
              </a:extLst>
            </p:cNvPr>
            <p:cNvSpPr txBox="1"/>
            <p:nvPr/>
          </p:nvSpPr>
          <p:spPr>
            <a:xfrm>
              <a:off x="1340257" y="4653704"/>
              <a:ext cx="1371957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atin typeface="+mn-lt"/>
                </a:rPr>
                <a:t>화학 </a:t>
              </a:r>
              <a:r>
                <a:rPr lang="en-US" altLang="ko-KR" dirty="0">
                  <a:latin typeface="+mn-lt"/>
                </a:rPr>
                <a:t>or</a:t>
              </a:r>
              <a:r>
                <a:rPr lang="ko-KR" altLang="en-US" dirty="0">
                  <a:latin typeface="+mn-lt"/>
                </a:rPr>
                <a:t> 에너지</a:t>
              </a:r>
              <a:endParaRPr lang="en-US" altLang="ko-KR" dirty="0">
                <a:latin typeface="+mn-lt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1E9DB7-3FA9-4ADB-A147-203AFB41A3C8}"/>
                </a:ext>
              </a:extLst>
            </p:cNvPr>
            <p:cNvSpPr txBox="1"/>
            <p:nvPr/>
          </p:nvSpPr>
          <p:spPr>
            <a:xfrm>
              <a:off x="3905258" y="4653704"/>
              <a:ext cx="1086133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atin typeface="+mn-lt"/>
                </a:rPr>
                <a:t>전기 </a:t>
              </a:r>
              <a:r>
                <a:rPr lang="en-US" altLang="ko-KR" dirty="0">
                  <a:latin typeface="+mn-lt"/>
                </a:rPr>
                <a:t>/ </a:t>
              </a:r>
              <a:r>
                <a:rPr lang="ko-KR" altLang="en-US" dirty="0">
                  <a:latin typeface="+mn-lt"/>
                </a:rPr>
                <a:t>전자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3244B2-ABD9-42F2-813B-882EA1BF2BA0}"/>
                </a:ext>
              </a:extLst>
            </p:cNvPr>
            <p:cNvSpPr txBox="1"/>
            <p:nvPr/>
          </p:nvSpPr>
          <p:spPr>
            <a:xfrm>
              <a:off x="7014157" y="4653704"/>
              <a:ext cx="538525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atin typeface="+mn-lt"/>
                </a:rPr>
                <a:t>기계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575ABFD-4CB2-4A17-8379-90439C3F1AF0}"/>
                </a:ext>
              </a:extLst>
            </p:cNvPr>
            <p:cNvSpPr txBox="1"/>
            <p:nvPr/>
          </p:nvSpPr>
          <p:spPr>
            <a:xfrm>
              <a:off x="9289221" y="4653704"/>
              <a:ext cx="538525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atin typeface="+mn-lt"/>
                </a:rPr>
                <a:t>생명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CB3588-6F49-4977-A6AE-BE717331CB46}"/>
                </a:ext>
              </a:extLst>
            </p:cNvPr>
            <p:cNvSpPr/>
            <p:nvPr/>
          </p:nvSpPr>
          <p:spPr>
            <a:xfrm>
              <a:off x="1003759" y="1595120"/>
              <a:ext cx="11117121" cy="3556000"/>
            </a:xfrm>
            <a:prstGeom prst="rect">
              <a:avLst/>
            </a:prstGeom>
            <a:noFill/>
            <a:ln w="254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2D5CE1-1402-4BA5-95DB-4A1352721A5D}"/>
                </a:ext>
              </a:extLst>
            </p:cNvPr>
            <p:cNvSpPr txBox="1"/>
            <p:nvPr/>
          </p:nvSpPr>
          <p:spPr>
            <a:xfrm>
              <a:off x="10628861" y="2575137"/>
              <a:ext cx="1118188" cy="10002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7200" b="1" dirty="0">
                  <a:solidFill>
                    <a:schemeClr val="accent4">
                      <a:lumMod val="75000"/>
                    </a:schemeClr>
                  </a:solidFill>
                  <a:latin typeface="+mn-lt"/>
                </a:rPr>
                <a:t>. . .</a:t>
              </a:r>
              <a:endParaRPr lang="ko-KR" altLang="en-US" b="1" dirty="0">
                <a:solidFill>
                  <a:schemeClr val="accent4">
                    <a:lumMod val="75000"/>
                  </a:schemeClr>
                </a:solidFill>
                <a:latin typeface="+mn-lt"/>
              </a:endParaRPr>
            </a:p>
          </p:txBody>
        </p:sp>
      </p:grp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C549DF7B-17CF-40B9-90A3-9A2D7C287D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09096C9-C51B-4B24-B1BA-2E5BA38549F7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99B6E81-5486-4833-9C1D-E840E3D3034A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C174672-CA29-43CE-BFCF-5EB124E483F5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A462039-DE5E-4DA3-9B4E-7F3CA1931989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350007D-1C5F-4CC1-847C-04802C4DBC42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A82550A-D5D7-4A96-AD62-0D7252C2781E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1B1D44B-8BF0-403B-AB23-40C299B319BD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743197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9F2498-82B4-4EB1-B01B-EE1880C75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총 정리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BD9A770E-755F-41EA-991F-00FF6C2B57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4989196"/>
              </p:ext>
            </p:extLst>
          </p:nvPr>
        </p:nvGraphicFramePr>
        <p:xfrm>
          <a:off x="457197" y="1543836"/>
          <a:ext cx="11252721" cy="3770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6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0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349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83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분석 자료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플랫폼 분석을 통한 개발 방향성 전달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모티브 게임을 분석을 통한 기획 게임에 차별화 시도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개발 시 염두 할 요소를 알아보고 그에 맞춰 원활한 개발 진행을 위한 자료 수집 용도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모티브 게임을 통해 현제 기획서의 게임의 특징을 효과적으로 전달하려고 함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게임 개요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간략한 게임에 대한 설명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플레이 시놉시스 스토리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게임의 전체의 간략한 요소를 소개하고 시놉시스와 스토리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캐릭터 컨셉을 설명하며 전체적인 게임의 분위기와 추상적인 형태를 이해할 수 있도록 돕기 위한 자료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게임 소개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전투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캐릭터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무기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스킬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던전 등</a:t>
                      </a:r>
                      <a:br>
                        <a:rPr lang="en-US" altLang="ko-KR" sz="1000"/>
                      </a:br>
                      <a:r>
                        <a:rPr lang="ko-KR" altLang="en-US" sz="1000"/>
                        <a:t>게임 진행에 전반적으로 필요한 정보 제공</a:t>
                      </a:r>
                      <a:endParaRPr lang="en-US" altLang="ko-KR" sz="100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/>
                        <a:t>튜토리얼 스토리 보드 연출</a:t>
                      </a:r>
                      <a:endParaRPr lang="ko-KR" altLang="en-US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가변적이지만 가이드라인을 잡아 게임의 전체 분위기와 핵심 요소의 변경을 최소화 하기 위한 자료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이후 세부 기획에 활용하기 위한 게임 내 필요한 요소를 정리해 두는 용도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전체 적인 플레이 흐름을 전달하기 위함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디자인</a:t>
                      </a:r>
                      <a:br>
                        <a:rPr lang="en-US" altLang="ko-KR" sz="1400" b="1" dirty="0"/>
                      </a:br>
                      <a:r>
                        <a:rPr lang="ko-KR" altLang="en-US" sz="1400" b="1" dirty="0"/>
                        <a:t>컨셉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/>
                        <a:t>게임 내 등장 캐릭터 </a:t>
                      </a:r>
                      <a:r>
                        <a:rPr lang="en-US" altLang="ko-KR" sz="1000"/>
                        <a:t>( </a:t>
                      </a:r>
                      <a:r>
                        <a:rPr lang="ko-KR" altLang="en-US" sz="1000"/>
                        <a:t>주인공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주요 </a:t>
                      </a:r>
                      <a:r>
                        <a:rPr lang="en-US" altLang="ko-KR" sz="1000"/>
                        <a:t>npc, </a:t>
                      </a:r>
                      <a:r>
                        <a:rPr lang="ko-KR" altLang="en-US" sz="1000"/>
                        <a:t>보스 몬스터 </a:t>
                      </a:r>
                      <a:r>
                        <a:rPr lang="en-US" altLang="ko-KR" sz="1000"/>
                        <a:t>) </a:t>
                      </a:r>
                      <a:r>
                        <a:rPr lang="ko-KR" altLang="en-US" sz="1000"/>
                        <a:t>컨셉 설정</a:t>
                      </a:r>
                      <a:endParaRPr lang="en-US" altLang="ko-KR" sz="100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/>
                        <a:t>세계관 형성에 중요한 요소 설정</a:t>
                      </a:r>
                      <a:endParaRPr lang="ko-KR" altLang="en-US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그래픽 디자인 중에 참고해서 작업할 수 있는 캐릭터 초기 컨셉을 설정하기 위한 문서 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핵심은 도움을 주는 </a:t>
                      </a:r>
                      <a:r>
                        <a:rPr lang="en-US" altLang="ko-KR" sz="1000" dirty="0" err="1"/>
                        <a:t>npc</a:t>
                      </a:r>
                      <a:r>
                        <a:rPr lang="ko-KR" altLang="en-US" sz="1000" dirty="0"/>
                        <a:t>에서 최종 보스로 변하는 박사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관리자 들의 컨셉 아트 필수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18BA78E1-19E7-47F8-9EE8-D72E1714DE7A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262DD5-A102-4ECC-9DC8-BC886B616405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E8E519-FFF5-4E96-B082-437F862768A4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4591AA9-D083-43B7-BBFA-023C092E52A5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93E04A-557B-40A1-BC95-D06FE9D643CB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AB791CD-C61D-4C28-AB9D-DF86E2963BB7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CA9455-7F8E-407A-B168-9953159D0AD8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24827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내용 개체 틀 20">
            <a:extLst>
              <a:ext uri="{FF2B5EF4-FFF2-40B4-BE49-F238E27FC236}">
                <a16:creationId xmlns:a16="http://schemas.microsoft.com/office/drawing/2014/main" id="{79832258-7499-4FBB-9AE0-C8C8E9DEC28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233448" y="1260918"/>
            <a:ext cx="6507894" cy="31977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2452986-0D27-488A-9327-0F49D6110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모티브 게임 분석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A176F5-ED08-4FD8-AEEB-9D6CA897D55B}"/>
              </a:ext>
            </a:extLst>
          </p:cNvPr>
          <p:cNvSpPr txBox="1"/>
          <p:nvPr/>
        </p:nvSpPr>
        <p:spPr>
          <a:xfrm>
            <a:off x="9548328" y="6562838"/>
            <a:ext cx="2643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※ </a:t>
            </a:r>
            <a:r>
              <a:rPr lang="ko-KR" altLang="en-US" sz="1000" dirty="0"/>
              <a:t>슬라이드 쇼로 보시면 사진이 움직입니다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02C2521-01C2-449B-B204-D744147AD9CF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5BF6FD1-41CD-43A7-BBAD-F070F5B3BA29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9AF4D7D-7EC8-48E1-AFE7-6EFAFEFC6D9E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035FB17-9AB0-4363-8558-BF6266B37C89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AFA7715-05B9-46CA-9D19-6087EDF627C7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447C757-2AD3-470E-B45E-E2F4588DBA4F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CB20E94-F091-4234-82A2-496EE8242B20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58CE2ACE-573D-459E-A5F2-1D48EC14365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76858821"/>
              </p:ext>
            </p:extLst>
          </p:nvPr>
        </p:nvGraphicFramePr>
        <p:xfrm>
          <a:off x="461184" y="4088463"/>
          <a:ext cx="4646468" cy="228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9525">
                  <a:extLst>
                    <a:ext uri="{9D8B030D-6E8A-4147-A177-3AD203B41FA5}">
                      <a16:colId xmlns:a16="http://schemas.microsoft.com/office/drawing/2014/main" val="2695117645"/>
                    </a:ext>
                  </a:extLst>
                </a:gridCol>
                <a:gridCol w="3606943">
                  <a:extLst>
                    <a:ext uri="{9D8B030D-6E8A-4147-A177-3AD203B41FA5}">
                      <a16:colId xmlns:a16="http://schemas.microsoft.com/office/drawing/2014/main" val="3440089224"/>
                    </a:ext>
                  </a:extLst>
                </a:gridCol>
              </a:tblGrid>
              <a:tr h="47069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게임 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소울 나이트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(Soul Knight)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807961"/>
                  </a:ext>
                </a:extLst>
              </a:tr>
              <a:tr h="4809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로그 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슈팅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383398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 err="1"/>
                        <a:t>Chillly</a:t>
                      </a:r>
                      <a:r>
                        <a:rPr lang="en-US" altLang="ko-KR" sz="1200" dirty="0"/>
                        <a:t> Room ( </a:t>
                      </a:r>
                      <a:r>
                        <a:rPr lang="ko-KR" altLang="en-US" sz="1200" dirty="0"/>
                        <a:t>중국</a:t>
                      </a:r>
                      <a:r>
                        <a:rPr lang="en-US" altLang="ko-KR" sz="1200" dirty="0"/>
                        <a:t> 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195432"/>
                  </a:ext>
                </a:extLst>
              </a:tr>
              <a:tr h="4347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출시일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17.2.16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858101"/>
                  </a:ext>
                </a:extLst>
              </a:tr>
              <a:tr h="4354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모바일 </a:t>
                      </a:r>
                      <a:r>
                        <a:rPr lang="en-US" altLang="ko-KR" sz="1200" dirty="0"/>
                        <a:t>(IOS, </a:t>
                      </a:r>
                      <a:r>
                        <a:rPr lang="ko-KR" altLang="en-US" sz="1200" dirty="0"/>
                        <a:t>안드로이드</a:t>
                      </a:r>
                      <a:r>
                        <a:rPr lang="en-US" altLang="ko-KR" sz="1200" dirty="0"/>
                        <a:t>), </a:t>
                      </a:r>
                      <a:r>
                        <a:rPr lang="ko-KR" altLang="en-US" sz="1200" dirty="0"/>
                        <a:t>콘솔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닌텐도 스위치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686154"/>
                  </a:ext>
                </a:extLst>
              </a:tr>
            </a:tbl>
          </a:graphicData>
        </a:graphic>
      </p:graphicFrame>
      <p:pic>
        <p:nvPicPr>
          <p:cNvPr id="23" name="내용 개체 틀 36" descr="스크린샷, 컴퓨터, 시계이(가) 표시된 사진&#10;&#10;자동 생성된 설명">
            <a:extLst>
              <a:ext uri="{FF2B5EF4-FFF2-40B4-BE49-F238E27FC236}">
                <a16:creationId xmlns:a16="http://schemas.microsoft.com/office/drawing/2014/main" id="{E1453FBD-8168-4B69-97DF-F1375D13F8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5" t="17937" r="10979" b="56897"/>
          <a:stretch/>
        </p:blipFill>
        <p:spPr>
          <a:xfrm>
            <a:off x="6016591" y="1754776"/>
            <a:ext cx="5562600" cy="89311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E6F2723-E566-47AF-B9FB-50799FB890AC}"/>
              </a:ext>
            </a:extLst>
          </p:cNvPr>
          <p:cNvSpPr txBox="1"/>
          <p:nvPr/>
        </p:nvSpPr>
        <p:spPr>
          <a:xfrm>
            <a:off x="5559244" y="1346694"/>
            <a:ext cx="12057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총 </a:t>
            </a:r>
            <a:r>
              <a:rPr lang="en-US" altLang="ko-KR" sz="1000" dirty="0"/>
              <a:t>3</a:t>
            </a:r>
            <a:r>
              <a:rPr lang="ko-KR" altLang="en-US" sz="1000" dirty="0"/>
              <a:t>개의 스테이지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1B310E-1FCA-411A-ABBE-C759643DD548}"/>
              </a:ext>
            </a:extLst>
          </p:cNvPr>
          <p:cNvSpPr txBox="1"/>
          <p:nvPr/>
        </p:nvSpPr>
        <p:spPr>
          <a:xfrm>
            <a:off x="5794252" y="2676814"/>
            <a:ext cx="18758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스테이지를 구성하는 </a:t>
            </a:r>
            <a:r>
              <a:rPr lang="en-US" altLang="ko-KR" sz="1000" dirty="0"/>
              <a:t>5</a:t>
            </a:r>
            <a:r>
              <a:rPr lang="ko-KR" altLang="en-US" sz="1000" dirty="0"/>
              <a:t>개의 층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213B62-E4AB-4057-81F1-B6741D6FADE4}"/>
              </a:ext>
            </a:extLst>
          </p:cNvPr>
          <p:cNvSpPr txBox="1"/>
          <p:nvPr/>
        </p:nvSpPr>
        <p:spPr>
          <a:xfrm>
            <a:off x="5655593" y="3035865"/>
            <a:ext cx="24096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각 층은 여러 종류 개수의 방으로 구성됨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B3F4B8-6514-436F-B6C3-DB8535E19F2A}"/>
              </a:ext>
            </a:extLst>
          </p:cNvPr>
          <p:cNvSpPr txBox="1"/>
          <p:nvPr/>
        </p:nvSpPr>
        <p:spPr>
          <a:xfrm>
            <a:off x="5751774" y="3653604"/>
            <a:ext cx="26661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스테이지 마지막 층은 항상 보스 방이 배치됨</a:t>
            </a:r>
            <a:endParaRPr lang="ko-KR" altLang="en-US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D7373A-0EF8-4E0A-894B-84A28181C57B}"/>
              </a:ext>
            </a:extLst>
          </p:cNvPr>
          <p:cNvSpPr txBox="1"/>
          <p:nvPr/>
        </p:nvSpPr>
        <p:spPr>
          <a:xfrm>
            <a:off x="5650238" y="3945960"/>
            <a:ext cx="31277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층마다 배치되는 방의 형태가 다양함</a:t>
            </a:r>
            <a:r>
              <a:rPr lang="en-US" altLang="ko-KR" sz="1000" dirty="0"/>
              <a:t>(</a:t>
            </a:r>
            <a:r>
              <a:rPr lang="ko-KR" altLang="en-US" sz="1000" dirty="0"/>
              <a:t>랜덤 배치 방식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42C6F0B-5AD3-46B0-A7B6-1724C4C26EAD}"/>
              </a:ext>
            </a:extLst>
          </p:cNvPr>
          <p:cNvCxnSpPr>
            <a:cxnSpLocks/>
            <a:stCxn id="24" idx="3"/>
            <a:endCxn id="32" idx="0"/>
          </p:cNvCxnSpPr>
          <p:nvPr/>
        </p:nvCxnSpPr>
        <p:spPr>
          <a:xfrm>
            <a:off x="6765023" y="1469805"/>
            <a:ext cx="319809" cy="31549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900AD259-1AD4-4638-8EF7-77EB94886E4E}"/>
              </a:ext>
            </a:extLst>
          </p:cNvPr>
          <p:cNvCxnSpPr>
            <a:cxnSpLocks/>
            <a:stCxn id="24" idx="3"/>
            <a:endCxn id="33" idx="0"/>
          </p:cNvCxnSpPr>
          <p:nvPr/>
        </p:nvCxnSpPr>
        <p:spPr>
          <a:xfrm>
            <a:off x="6765023" y="1469805"/>
            <a:ext cx="2004705" cy="31549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BAD0DC9-BC3B-4286-B16A-60F829AE8A26}"/>
              </a:ext>
            </a:extLst>
          </p:cNvPr>
          <p:cNvCxnSpPr>
            <a:cxnSpLocks/>
            <a:stCxn id="24" idx="3"/>
            <a:endCxn id="34" idx="0"/>
          </p:cNvCxnSpPr>
          <p:nvPr/>
        </p:nvCxnSpPr>
        <p:spPr>
          <a:xfrm>
            <a:off x="6765023" y="1469805"/>
            <a:ext cx="3742716" cy="31549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0A3B760-6292-4A22-BC12-46937693B2C8}"/>
              </a:ext>
            </a:extLst>
          </p:cNvPr>
          <p:cNvSpPr/>
          <p:nvPr/>
        </p:nvSpPr>
        <p:spPr>
          <a:xfrm>
            <a:off x="6282575" y="1785302"/>
            <a:ext cx="1604513" cy="7315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59C515F-C75E-4E30-87B6-32C965B79B99}"/>
              </a:ext>
            </a:extLst>
          </p:cNvPr>
          <p:cNvSpPr/>
          <p:nvPr/>
        </p:nvSpPr>
        <p:spPr>
          <a:xfrm>
            <a:off x="7932219" y="1785302"/>
            <a:ext cx="1675017" cy="7315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6AEBF75-1FF0-42DC-8028-827CEEC33E2E}"/>
              </a:ext>
            </a:extLst>
          </p:cNvPr>
          <p:cNvSpPr/>
          <p:nvPr/>
        </p:nvSpPr>
        <p:spPr>
          <a:xfrm>
            <a:off x="9652367" y="1785302"/>
            <a:ext cx="1710743" cy="7315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50D3ACD-559D-4D26-B2BE-8554F7B764B7}"/>
              </a:ext>
            </a:extLst>
          </p:cNvPr>
          <p:cNvSpPr/>
          <p:nvPr/>
        </p:nvSpPr>
        <p:spPr>
          <a:xfrm>
            <a:off x="8236550" y="2072549"/>
            <a:ext cx="381069" cy="31701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EB336513-2000-4AA3-8B5D-7B4FECB94A55}"/>
              </a:ext>
            </a:extLst>
          </p:cNvPr>
          <p:cNvCxnSpPr>
            <a:cxnSpLocks/>
            <a:stCxn id="25" idx="3"/>
            <a:endCxn id="35" idx="2"/>
          </p:cNvCxnSpPr>
          <p:nvPr/>
        </p:nvCxnSpPr>
        <p:spPr>
          <a:xfrm flipV="1">
            <a:off x="7670087" y="2389567"/>
            <a:ext cx="756998" cy="41035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BE8319C4-5B20-4EFF-B373-08D3C5B919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90" t="27766" r="2395" b="61847"/>
          <a:stretch/>
        </p:blipFill>
        <p:spPr>
          <a:xfrm>
            <a:off x="8797891" y="2787290"/>
            <a:ext cx="995896" cy="741132"/>
          </a:xfrm>
          <a:prstGeom prst="rect">
            <a:avLst/>
          </a:prstGeom>
        </p:spPr>
      </p:pic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89CEEEB-4447-4B97-A443-CF2764D3B5FA}"/>
              </a:ext>
            </a:extLst>
          </p:cNvPr>
          <p:cNvCxnSpPr>
            <a:stCxn id="26" idx="3"/>
            <a:endCxn id="48" idx="1"/>
          </p:cNvCxnSpPr>
          <p:nvPr/>
        </p:nvCxnSpPr>
        <p:spPr>
          <a:xfrm flipV="1">
            <a:off x="8065227" y="3157856"/>
            <a:ext cx="732664" cy="1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 descr="회로이(가) 표시된 사진&#10;&#10;자동 생성된 설명">
            <a:extLst>
              <a:ext uri="{FF2B5EF4-FFF2-40B4-BE49-F238E27FC236}">
                <a16:creationId xmlns:a16="http://schemas.microsoft.com/office/drawing/2014/main" id="{341D75C8-5E3F-4901-A43E-1CB7DB4F84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06" t="28548" r="2395" b="57182"/>
          <a:stretch/>
        </p:blipFill>
        <p:spPr>
          <a:xfrm>
            <a:off x="8808177" y="3649232"/>
            <a:ext cx="975323" cy="741132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1A4AAE89-0153-43D7-B43B-A215FBAEFC55}"/>
              </a:ext>
            </a:extLst>
          </p:cNvPr>
          <p:cNvSpPr/>
          <p:nvPr/>
        </p:nvSpPr>
        <p:spPr>
          <a:xfrm>
            <a:off x="11027172" y="2072549"/>
            <a:ext cx="381069" cy="31701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5B1A8D16-CD5C-45D7-9651-2401A2C0E374}"/>
              </a:ext>
            </a:extLst>
          </p:cNvPr>
          <p:cNvCxnSpPr>
            <a:cxnSpLocks/>
            <a:stCxn id="50" idx="3"/>
            <a:endCxn id="51" idx="2"/>
          </p:cNvCxnSpPr>
          <p:nvPr/>
        </p:nvCxnSpPr>
        <p:spPr>
          <a:xfrm flipV="1">
            <a:off x="9783500" y="2389567"/>
            <a:ext cx="1434207" cy="163023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그림 9">
            <a:extLst>
              <a:ext uri="{FF2B5EF4-FFF2-40B4-BE49-F238E27FC236}">
                <a16:creationId xmlns:a16="http://schemas.microsoft.com/office/drawing/2014/main" id="{91471CAB-DE2E-497A-B62E-C4BDFF0954B3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84" y="1315415"/>
            <a:ext cx="4618943" cy="2584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26">
            <a:extLst>
              <a:ext uri="{FF2B5EF4-FFF2-40B4-BE49-F238E27FC236}">
                <a16:creationId xmlns:a16="http://schemas.microsoft.com/office/drawing/2014/main" id="{8E146EEC-BF04-4B3C-83DD-48DE24F587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5" t="24098" r="20875" b="-1713"/>
          <a:stretch/>
        </p:blipFill>
        <p:spPr bwMode="auto">
          <a:xfrm>
            <a:off x="5453164" y="4749214"/>
            <a:ext cx="1700810" cy="127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8FF15CE-F813-4005-943B-73FA92D4BBCB}"/>
              </a:ext>
            </a:extLst>
          </p:cNvPr>
          <p:cNvSpPr txBox="1"/>
          <p:nvPr/>
        </p:nvSpPr>
        <p:spPr>
          <a:xfrm>
            <a:off x="7215492" y="4739825"/>
            <a:ext cx="23807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로딩 시간을 활용해 특성을 선택하게 됨</a:t>
            </a:r>
          </a:p>
        </p:txBody>
      </p:sp>
      <p:pic>
        <p:nvPicPr>
          <p:cNvPr id="57" name="Picture 2" descr="소울나이트 특성에 대한 이미지 검색결과">
            <a:extLst>
              <a:ext uri="{FF2B5EF4-FFF2-40B4-BE49-F238E27FC236}">
                <a16:creationId xmlns:a16="http://schemas.microsoft.com/office/drawing/2014/main" id="{1C30B345-461A-4353-A618-B2ED5CE56C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23" t="12214" r="28549" b="16603"/>
          <a:stretch/>
        </p:blipFill>
        <p:spPr bwMode="auto">
          <a:xfrm>
            <a:off x="7226344" y="5012415"/>
            <a:ext cx="1059464" cy="100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소울나이트 무기에 대한 이미지 검색결과">
            <a:extLst>
              <a:ext uri="{FF2B5EF4-FFF2-40B4-BE49-F238E27FC236}">
                <a16:creationId xmlns:a16="http://schemas.microsoft.com/office/drawing/2014/main" id="{15928CAB-8EA9-4BEE-9333-60041E517E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3" t="-1784" r="9000" b="51285"/>
          <a:stretch/>
        </p:blipFill>
        <p:spPr bwMode="auto">
          <a:xfrm>
            <a:off x="8344694" y="4986046"/>
            <a:ext cx="1910311" cy="79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5E24972-0EAF-4D26-B8ED-15D3E9C250E3}"/>
              </a:ext>
            </a:extLst>
          </p:cNvPr>
          <p:cNvSpPr txBox="1"/>
          <p:nvPr/>
        </p:nvSpPr>
        <p:spPr>
          <a:xfrm>
            <a:off x="8318669" y="5830481"/>
            <a:ext cx="33361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다양한 무기와 특성을 획득해 가며 게임을 진행하는 방식</a:t>
            </a:r>
          </a:p>
        </p:txBody>
      </p:sp>
      <p:sp>
        <p:nvSpPr>
          <p:cNvPr id="61" name="내용 개체 틀 20">
            <a:extLst>
              <a:ext uri="{FF2B5EF4-FFF2-40B4-BE49-F238E27FC236}">
                <a16:creationId xmlns:a16="http://schemas.microsoft.com/office/drawing/2014/main" id="{81342DE7-5C8B-478C-84A4-BB3BAF30BBAF}"/>
              </a:ext>
            </a:extLst>
          </p:cNvPr>
          <p:cNvSpPr txBox="1">
            <a:spLocks/>
          </p:cNvSpPr>
          <p:nvPr/>
        </p:nvSpPr>
        <p:spPr>
          <a:xfrm>
            <a:off x="5226906" y="4563699"/>
            <a:ext cx="6507894" cy="1809144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9705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70DF47-D0DB-42F9-A0B7-1488801AB3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로그 </a:t>
            </a:r>
            <a:r>
              <a:rPr lang="ko-KR" altLang="en-US" sz="1400" dirty="0" err="1"/>
              <a:t>라이크</a:t>
            </a:r>
            <a:r>
              <a:rPr lang="ko-KR" altLang="en-US" sz="1400" dirty="0"/>
              <a:t> 게임의 경우 죽음의 페널티가 강하게 작용한다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세이브 포인트가 없고 캐릭터가 사망하게 되면 캐릭터 정보를 삭제해 다시 </a:t>
            </a:r>
            <a:r>
              <a:rPr lang="en-US" altLang="ko-KR" sz="1400" dirty="0"/>
              <a:t>1</a:t>
            </a:r>
            <a:r>
              <a:rPr lang="ko-KR" altLang="en-US" sz="1400" dirty="0"/>
              <a:t>레벨 부터 시작하도록 하기 때문이다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하지만 위 요소는 게임의 진입장벽을 만들어 신규 유저 유입이 어려워진다</a:t>
            </a:r>
            <a:r>
              <a:rPr lang="en-US" altLang="ko-KR" sz="1400" dirty="0"/>
              <a:t>.</a:t>
            </a:r>
            <a:r>
              <a:rPr lang="ko-KR" altLang="en-US" sz="1400" dirty="0"/>
              <a:t> 또한 새롭게 시작한 유저들 마저 익숙하지 않은 방식에 거부감을 느껴 게임을 종료하게 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소울 나이트의 경우 위 요소를 </a:t>
            </a:r>
            <a:r>
              <a:rPr lang="en-US" altLang="ko-KR" sz="1400" dirty="0"/>
              <a:t>LITE </a:t>
            </a:r>
            <a:r>
              <a:rPr lang="ko-KR" altLang="en-US" sz="1400" dirty="0"/>
              <a:t>하게 사용한다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게임이 종료되면 캐릭터의 모든 정보를 삭제하는 것이 아닌 클리어한 던전의 개수나 처치한 몬스터의 수 만큼 포인트로 환산해 재화로 지급한다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해당 재화를 소비해 유저는 원하는 캐릭터를 구입하기도 하고 강화를 통해 성능을 업그레이드 하기도 한다</a:t>
            </a:r>
            <a:r>
              <a:rPr lang="en-US" altLang="ko-KR" sz="1400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32B6B6-8E58-46DF-9131-B4969697C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죽음의 페널티</a:t>
            </a:r>
          </a:p>
        </p:txBody>
      </p:sp>
      <p:pic>
        <p:nvPicPr>
          <p:cNvPr id="10" name="내용 개체 틀 5">
            <a:extLst>
              <a:ext uri="{FF2B5EF4-FFF2-40B4-BE49-F238E27FC236}">
                <a16:creationId xmlns:a16="http://schemas.microsoft.com/office/drawing/2014/main" id="{053D4255-C4E6-46BF-AA0D-C9C14FD88A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5" t="38789" r="5252" b="38649"/>
          <a:stretch/>
        </p:blipFill>
        <p:spPr>
          <a:xfrm>
            <a:off x="1118613" y="1299828"/>
            <a:ext cx="4239774" cy="2386682"/>
          </a:xfrm>
          <a:prstGeom prst="rect">
            <a:avLst/>
          </a:prstGeom>
        </p:spPr>
      </p:pic>
      <p:pic>
        <p:nvPicPr>
          <p:cNvPr id="11" name="내용 개체 틀 81">
            <a:extLst>
              <a:ext uri="{FF2B5EF4-FFF2-40B4-BE49-F238E27FC236}">
                <a16:creationId xmlns:a16="http://schemas.microsoft.com/office/drawing/2014/main" id="{10783915-FDF4-4E15-B14C-59E9061B8105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" t="38119" b="38819"/>
          <a:stretch/>
        </p:blipFill>
        <p:spPr>
          <a:xfrm>
            <a:off x="1118613" y="3717925"/>
            <a:ext cx="4239774" cy="217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12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C0657F-8287-4641-8CD6-0F72F946C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 생성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F30C63-A660-4239-8869-409A4B51B7CF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F1C5FF2-5ECD-4CFF-BC19-5CE950EDCE4B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75F5C8-4EF5-4CDA-AD55-CC3B6B4805E9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F4DF0D9-9689-40D4-BDD0-C0FD657D8ECB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8F0EF0-A943-4704-8039-081C3CD56784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2AAE984-8986-4B20-A392-A8F58E6E8102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FBB276F-7ADA-408C-9D54-F80F47A2380C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pic>
        <p:nvPicPr>
          <p:cNvPr id="11" name="그림 10" descr="실외, 옅은, 커플, 앉아있는이(가) 표시된 사진&#10;&#10;자동 생성된 설명">
            <a:extLst>
              <a:ext uri="{FF2B5EF4-FFF2-40B4-BE49-F238E27FC236}">
                <a16:creationId xmlns:a16="http://schemas.microsoft.com/office/drawing/2014/main" id="{93E8452F-E343-4EC7-94C5-11E06D010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64" y="1519884"/>
            <a:ext cx="4817382" cy="2422679"/>
          </a:xfrm>
          <a:prstGeom prst="rect">
            <a:avLst/>
          </a:prstGeom>
        </p:spPr>
      </p:pic>
      <p:pic>
        <p:nvPicPr>
          <p:cNvPr id="15" name="그림 14" descr="시계이(가) 표시된 사진&#10;&#10;자동 생성된 설명">
            <a:extLst>
              <a:ext uri="{FF2B5EF4-FFF2-40B4-BE49-F238E27FC236}">
                <a16:creationId xmlns:a16="http://schemas.microsoft.com/office/drawing/2014/main" id="{F00C171F-463B-491C-845B-78AE435B5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39" y="4344847"/>
            <a:ext cx="4812507" cy="1641567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B232E5F-7679-4262-8C76-5756EA8A21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" t="38616" b="38743"/>
          <a:stretch/>
        </p:blipFill>
        <p:spPr>
          <a:xfrm>
            <a:off x="7132263" y="1352621"/>
            <a:ext cx="3042398" cy="153417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8191C1C-4B25-4890-AA96-512F3209C6E3}"/>
              </a:ext>
            </a:extLst>
          </p:cNvPr>
          <p:cNvSpPr txBox="1"/>
          <p:nvPr/>
        </p:nvSpPr>
        <p:spPr>
          <a:xfrm>
            <a:off x="5781235" y="2913606"/>
            <a:ext cx="5753541" cy="5289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던전을 입장하면 포탈을 이동한다는 컨셉의 이미지와 함께</a:t>
            </a:r>
            <a:r>
              <a:rPr lang="en-US" altLang="ko-KR" sz="1000" dirty="0"/>
              <a:t> </a:t>
            </a:r>
            <a:r>
              <a:rPr lang="ko-KR" altLang="en-US" sz="1000" dirty="0"/>
              <a:t>게임에 대한 정보를 표시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이때 던전을 구성할 리소스를 불러와 좌측 표의 규칙에 맞게 배치하게 됨 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BE73CFF-32EE-4D98-A5E7-97E0EFD2EBC4}"/>
              </a:ext>
            </a:extLst>
          </p:cNvPr>
          <p:cNvSpPr/>
          <p:nvPr/>
        </p:nvSpPr>
        <p:spPr>
          <a:xfrm>
            <a:off x="5772149" y="1280023"/>
            <a:ext cx="5762626" cy="22802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F2B8EFD9-4750-4B5F-8F12-7FA6FEE007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250114"/>
              </p:ext>
            </p:extLst>
          </p:nvPr>
        </p:nvGraphicFramePr>
        <p:xfrm>
          <a:off x="5772149" y="3587122"/>
          <a:ext cx="5762625" cy="28041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2625">
                  <a:extLst>
                    <a:ext uri="{9D8B030D-6E8A-4147-A177-3AD203B41FA5}">
                      <a16:colId xmlns:a16="http://schemas.microsoft.com/office/drawing/2014/main" val="53864993"/>
                    </a:ext>
                  </a:extLst>
                </a:gridCol>
              </a:tblGrid>
              <a:tr h="4725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방 배치 방식</a:t>
                      </a: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333879"/>
                  </a:ext>
                </a:extLst>
              </a:tr>
              <a:tr h="2331584">
                <a:tc>
                  <a:txBody>
                    <a:bodyPr/>
                    <a:lstStyle/>
                    <a:p>
                      <a:pPr marL="171450" lvl="0" indent="-171450" defTabSz="91440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000" dirty="0"/>
                        <a:t>시작 룸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포탈 룸은 층마다 하나씩 배치</a:t>
                      </a:r>
                      <a:r>
                        <a:rPr lang="en-US" altLang="ko-KR" sz="1000" dirty="0"/>
                        <a:t>(5</a:t>
                      </a:r>
                      <a:r>
                        <a:rPr lang="ko-KR" altLang="en-US" sz="1000" dirty="0"/>
                        <a:t>번째 층마다 포탈 룸은 보스 룸으로 치환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시작 룸을 기준으로 상하좌우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중 한 방향을 기준으로 방을 생성해 연결함</a:t>
                      </a:r>
                      <a:endParaRPr lang="en-US" altLang="ko-KR" sz="10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차원 배열의 최소 </a:t>
                      </a:r>
                      <a:r>
                        <a:rPr lang="en-US" altLang="ko-KR" sz="1000" dirty="0"/>
                        <a:t>3x3(9</a:t>
                      </a:r>
                      <a:r>
                        <a:rPr lang="ko-KR" altLang="en-US" sz="1000" dirty="0"/>
                        <a:t>개</a:t>
                      </a:r>
                      <a:r>
                        <a:rPr lang="en-US" altLang="ko-KR" sz="1000" dirty="0"/>
                        <a:t>) </a:t>
                      </a:r>
                      <a:r>
                        <a:rPr lang="ko-KR" altLang="en-US" sz="1000" dirty="0"/>
                        <a:t>크기에 시작점과 </a:t>
                      </a:r>
                      <a:r>
                        <a:rPr lang="ko-KR" altLang="en-US" sz="1000" dirty="0" err="1"/>
                        <a:t>포탈룸을</a:t>
                      </a:r>
                      <a:r>
                        <a:rPr lang="ko-KR" altLang="en-US" sz="1000" dirty="0"/>
                        <a:t> 배치하고 나머지는 규칙에 맞게 </a:t>
                      </a:r>
                      <a:r>
                        <a:rPr lang="ko-KR" altLang="en-US" sz="1000" dirty="0" err="1"/>
                        <a:t>래덤배치</a:t>
                      </a:r>
                      <a:endParaRPr lang="en-US" altLang="ko-KR" sz="10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배치완료 시 방들을 하나의 층으로 묶어 관리</a:t>
                      </a:r>
                      <a:endParaRPr lang="en-US" altLang="ko-KR" sz="1000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911079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19CF95F4-4D2B-4406-8EE3-3E395D669E78}"/>
              </a:ext>
            </a:extLst>
          </p:cNvPr>
          <p:cNvSpPr/>
          <p:nvPr/>
        </p:nvSpPr>
        <p:spPr>
          <a:xfrm>
            <a:off x="657225" y="1280023"/>
            <a:ext cx="5114925" cy="51017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70C40FA-4254-446F-8FBE-8805FF556FCD}"/>
              </a:ext>
            </a:extLst>
          </p:cNvPr>
          <p:cNvSpPr/>
          <p:nvPr/>
        </p:nvSpPr>
        <p:spPr>
          <a:xfrm>
            <a:off x="5772150" y="1280023"/>
            <a:ext cx="5762625" cy="51017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356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9A3DB9-AC69-4B48-9738-D8E6FEFDD49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소울 나이트의 경우 식별 요소를 거의 사용하지 않는다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구조물의 효과나 아이템의 성능</a:t>
            </a:r>
            <a:r>
              <a:rPr lang="en-US" altLang="ko-KR" sz="1400" dirty="0"/>
              <a:t>, </a:t>
            </a:r>
            <a:r>
              <a:rPr lang="ko-KR" altLang="en-US" sz="1400" dirty="0"/>
              <a:t>던전 형태를 직접적으로 </a:t>
            </a:r>
            <a:r>
              <a:rPr lang="en-US" altLang="ko-KR" sz="1400" dirty="0"/>
              <a:t>UI</a:t>
            </a:r>
            <a:r>
              <a:rPr lang="ko-KR" altLang="en-US" sz="1400" dirty="0"/>
              <a:t>나 텍스트를 통해 정보를 전달한다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식별 요소가 많은 경우 유저는 플레이에 시행 착오를 상대적으로 오랜 시간 격을 것이라는 판단에 과감히 삭제한 것으로 판단된다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유일하게 식별 요소가 있는 것은 몬스터의 공격 패턴이다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유저가 직접 경험해 보지 않으면 각 몬스터의 스킬과 효과를 알 수 없기 때문이다</a:t>
            </a:r>
            <a:r>
              <a:rPr lang="en-US" altLang="ko-KR" sz="1400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8DD2536-7D11-4381-BF90-B16D704BC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식별 요소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7A16CA5-9374-49AB-B5CE-5CE48E3B76D5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ED5428-3DEB-4354-B37B-4D11BEACCB3F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D4DE07B-CF45-49AE-A8CE-83D48526C4ED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BB07F42-B581-4C64-925B-3FE2EF5E4C9D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16DA8C7-13C2-41E6-8C0C-9CACF57F9017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578D5C-1CF7-4629-8308-2F4F8EA52C90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D0D1CE-5503-43B6-B831-B9D2D936AD82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pic>
        <p:nvPicPr>
          <p:cNvPr id="34" name="내용 개체 틀 33">
            <a:extLst>
              <a:ext uri="{FF2B5EF4-FFF2-40B4-BE49-F238E27FC236}">
                <a16:creationId xmlns:a16="http://schemas.microsoft.com/office/drawing/2014/main" id="{0C43B762-514D-44F6-9EF3-E2AFE7F429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51" y="1785971"/>
            <a:ext cx="3517697" cy="1414395"/>
          </a:xfrm>
        </p:spPr>
      </p:pic>
      <p:pic>
        <p:nvPicPr>
          <p:cNvPr id="25" name="내용 개체 틀 14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802425F5-DFE8-47A7-A35F-E7867D64575E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95" t="44867" r="26231" b="41761"/>
          <a:stretch/>
        </p:blipFill>
        <p:spPr>
          <a:xfrm>
            <a:off x="1887417" y="3717925"/>
            <a:ext cx="2702166" cy="217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161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 descr="걸린, 시계, 표지판, 측정기이(가) 표시된 사진&#10;&#10;자동 생성된 설명">
            <a:extLst>
              <a:ext uri="{FF2B5EF4-FFF2-40B4-BE49-F238E27FC236}">
                <a16:creationId xmlns:a16="http://schemas.microsoft.com/office/drawing/2014/main" id="{E8A87E1C-ED49-47A6-B186-C4380AD320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4118"/>
            <a:ext cx="5562600" cy="1638102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9B6D9A-9524-4772-A875-D7AF825026B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로그</a:t>
            </a:r>
            <a:r>
              <a:rPr lang="en-US" altLang="ko-KR" sz="1400" dirty="0"/>
              <a:t>-</a:t>
            </a:r>
            <a:r>
              <a:rPr lang="ko-KR" altLang="en-US" sz="1400" dirty="0" err="1"/>
              <a:t>라이크</a:t>
            </a:r>
            <a:r>
              <a:rPr lang="ko-KR" altLang="en-US" sz="1400" dirty="0"/>
              <a:t> 게임에서는 캐릭터의 체력 이외에 부가적으로 관리해야 하는 수치가 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소울 나이트에서는 그것을 </a:t>
            </a:r>
            <a:r>
              <a:rPr lang="ko-KR" altLang="en-US" sz="1400" dirty="0" err="1"/>
              <a:t>마나로</a:t>
            </a:r>
            <a:r>
              <a:rPr lang="ko-KR" altLang="en-US" sz="1400" dirty="0"/>
              <a:t> 설정해 관리하도록 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무기마다 마나 소비양이 다르고 무기의 등급이 높을 수록 사용하는 </a:t>
            </a:r>
            <a:r>
              <a:rPr lang="ko-KR" altLang="en-US" sz="1400" dirty="0" err="1"/>
              <a:t>마나의</a:t>
            </a:r>
            <a:r>
              <a:rPr lang="ko-KR" altLang="en-US" sz="1400" dirty="0"/>
              <a:t> 수가 증가하게 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마나가</a:t>
            </a:r>
            <a:r>
              <a:rPr lang="ko-KR" altLang="en-US" sz="1400" dirty="0"/>
              <a:t> 자동으로 회복되는 기존 게임들과 달리 </a:t>
            </a:r>
            <a:r>
              <a:rPr lang="ko-KR" altLang="en-US" sz="1400" dirty="0" err="1"/>
              <a:t>포션과</a:t>
            </a:r>
            <a:r>
              <a:rPr lang="ko-KR" altLang="en-US" sz="1400" dirty="0"/>
              <a:t> 몬스터 처치 보상으로만 회복이 가능해 자원관리가 중요해 진다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때문에 일반 던전에서 계획없이 무기를 사용하게 되면 이후 보스 전투에서 사용할 </a:t>
            </a:r>
            <a:r>
              <a:rPr lang="ko-KR" altLang="en-US" sz="1400" dirty="0" err="1"/>
              <a:t>마나가</a:t>
            </a:r>
            <a:r>
              <a:rPr lang="ko-KR" altLang="en-US" sz="1400" dirty="0"/>
              <a:t> 없어지게 된다</a:t>
            </a:r>
            <a:r>
              <a:rPr lang="en-US" altLang="ko-KR" sz="1400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6F997D1-8912-4E2B-B8AC-165017C57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자원 관리</a:t>
            </a:r>
          </a:p>
        </p:txBody>
      </p:sp>
      <p:pic>
        <p:nvPicPr>
          <p:cNvPr id="21" name="내용 개체 틀 20" descr="모니터, 앉아있는, 다른, 화면이(가) 표시된 사진&#10;&#10;자동 생성된 설명">
            <a:extLst>
              <a:ext uri="{FF2B5EF4-FFF2-40B4-BE49-F238E27FC236}">
                <a16:creationId xmlns:a16="http://schemas.microsoft.com/office/drawing/2014/main" id="{781C8782-A039-4313-9D7E-1D25C270FFB1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12" y="3717925"/>
            <a:ext cx="3787576" cy="2174875"/>
          </a:xfrm>
        </p:spPr>
      </p:pic>
    </p:spTree>
    <p:extLst>
      <p:ext uri="{BB962C8B-B14F-4D97-AF65-F5344CB8AC3E}">
        <p14:creationId xmlns:p14="http://schemas.microsoft.com/office/powerpoint/2010/main" val="282257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74DB18B-344C-4008-806D-A135F65C47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752B8D-4AAE-4F6C-9816-4AFC1A1EA2D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내용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두 가지 무기를 자유자제로 바꿔가며 전투할 수 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유저가 원하는 무기를 두개의 슬롯에 장착해 사용하게 된다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ko-KR" altLang="en-US" sz="1400" dirty="0"/>
              <a:t>이때 무기의 클래스</a:t>
            </a:r>
            <a:r>
              <a:rPr lang="en-US" altLang="ko-KR" sz="1400" dirty="0"/>
              <a:t>(</a:t>
            </a:r>
            <a:r>
              <a:rPr lang="ko-KR" altLang="en-US" sz="1400" dirty="0"/>
              <a:t>근거리</a:t>
            </a:r>
            <a:r>
              <a:rPr lang="en-US" altLang="ko-KR" sz="1400" dirty="0"/>
              <a:t>, </a:t>
            </a:r>
            <a:r>
              <a:rPr lang="ko-KR" altLang="en-US" sz="1400" dirty="0"/>
              <a:t>원거리</a:t>
            </a:r>
            <a:r>
              <a:rPr lang="en-US" altLang="ko-KR" sz="1400" dirty="0"/>
              <a:t>)</a:t>
            </a:r>
            <a:r>
              <a:rPr lang="ko-KR" altLang="en-US" sz="1400" dirty="0"/>
              <a:t>는 구분하지 않는다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근거리 무기의 경우 강력하지만 사용하기 어렵게</a:t>
            </a:r>
            <a:r>
              <a:rPr lang="en-US" altLang="ko-KR" sz="1400" dirty="0"/>
              <a:t>, </a:t>
            </a:r>
            <a:r>
              <a:rPr lang="ko-KR" altLang="en-US" sz="1400" dirty="0"/>
              <a:t>원거리 무기의 경우 근거리 무기에 비해 약하지만 사용하기 쉽게 설계</a:t>
            </a:r>
            <a:endParaRPr lang="en-US" altLang="ko-KR" sz="1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의도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던전에서 발생하는 상황에 유저가 가진 두가지의 무기로 즉각적인 대처를 할 수 있도록 하는 것이 목적이다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근거리 전투에 숙련된 유저의 경우 근거리 무기 위주로</a:t>
            </a:r>
            <a:r>
              <a:rPr lang="en-US" altLang="ko-KR" sz="1400" dirty="0"/>
              <a:t>, </a:t>
            </a:r>
            <a:r>
              <a:rPr lang="ko-KR" altLang="en-US" sz="1400" dirty="0"/>
              <a:t>원거리 무기에 숙련된 유저의 경우 원거리 무기 위주로 선택해 플레이 할 수 있도록 하기 위해서이다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F1FBF20-D0B7-4BB8-9AC4-E66A28C91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전투 기획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35E257A-0B7C-4B56-903F-F4FB4BC1721A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467419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4591</TotalTime>
  <Words>3932</Words>
  <Application>Microsoft Office PowerPoint</Application>
  <PresentationFormat>와이드스크린</PresentationFormat>
  <Paragraphs>683</Paragraphs>
  <Slides>39</Slides>
  <Notes>0</Notes>
  <HiddenSlides>3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39</vt:i4>
      </vt:variant>
    </vt:vector>
  </HeadingPairs>
  <TitlesOfParts>
    <vt:vector size="45" baseType="lpstr">
      <vt:lpstr>맑은 고딕</vt:lpstr>
      <vt:lpstr>Arial</vt:lpstr>
      <vt:lpstr>Calibri</vt:lpstr>
      <vt:lpstr>Calibri Light</vt:lpstr>
      <vt:lpstr>디자인 사용자 지정</vt:lpstr>
      <vt:lpstr>Office 테마</vt:lpstr>
      <vt:lpstr>모바일로 가볍게 하는 ‘로그 라이트(Lite)’</vt:lpstr>
      <vt:lpstr>간략한 설명</vt:lpstr>
      <vt:lpstr>장르 분석 자료</vt:lpstr>
      <vt:lpstr>모티브 게임 분석</vt:lpstr>
      <vt:lpstr>죽음의 페널티</vt:lpstr>
      <vt:lpstr>랜덤 생성</vt:lpstr>
      <vt:lpstr>식별 요소</vt:lpstr>
      <vt:lpstr>자원 관리</vt:lpstr>
      <vt:lpstr>전투 기획</vt:lpstr>
      <vt:lpstr>전투 기획</vt:lpstr>
      <vt:lpstr>던전 기획</vt:lpstr>
      <vt:lpstr>던전 기획</vt:lpstr>
      <vt:lpstr>던전 기획</vt:lpstr>
      <vt:lpstr>던전 기획</vt:lpstr>
      <vt:lpstr>PowerPoint 프레젠테이션</vt:lpstr>
      <vt:lpstr>PowerPoint 프레젠테이션</vt:lpstr>
      <vt:lpstr>PowerPoint 프레젠테이션</vt:lpstr>
      <vt:lpstr>시간을 활용한 스킬 액션</vt:lpstr>
      <vt:lpstr>시간을 활용한 스킬 액션</vt:lpstr>
      <vt:lpstr>무기 시스템</vt:lpstr>
      <vt:lpstr>상인 시스템</vt:lpstr>
      <vt:lpstr>중립 구조물 &amp; 파밍</vt:lpstr>
      <vt:lpstr>캐릭터 시스템</vt:lpstr>
      <vt:lpstr>기타</vt:lpstr>
      <vt:lpstr>방의 종류를 간소화</vt:lpstr>
      <vt:lpstr>인벤토리 추가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총 정리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334</cp:revision>
  <dcterms:created xsi:type="dcterms:W3CDTF">2019-10-07T05:13:37Z</dcterms:created>
  <dcterms:modified xsi:type="dcterms:W3CDTF">2019-12-26T10:13:17Z</dcterms:modified>
</cp:coreProperties>
</file>